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1" r:id="rId1"/>
  </p:sldMasterIdLst>
  <p:notesMasterIdLst>
    <p:notesMasterId r:id="rId46"/>
  </p:notesMasterIdLst>
  <p:handoutMasterIdLst>
    <p:handoutMasterId r:id="rId47"/>
  </p:handoutMasterIdLst>
  <p:sldIdLst>
    <p:sldId id="585" r:id="rId2"/>
    <p:sldId id="560" r:id="rId3"/>
    <p:sldId id="575" r:id="rId4"/>
    <p:sldId id="513" r:id="rId5"/>
    <p:sldId id="576" r:id="rId6"/>
    <p:sldId id="574" r:id="rId7"/>
    <p:sldId id="514" r:id="rId8"/>
    <p:sldId id="559" r:id="rId9"/>
    <p:sldId id="577" r:id="rId10"/>
    <p:sldId id="517" r:id="rId11"/>
    <p:sldId id="586" r:id="rId12"/>
    <p:sldId id="521" r:id="rId13"/>
    <p:sldId id="553" r:id="rId14"/>
    <p:sldId id="518" r:id="rId15"/>
    <p:sldId id="584" r:id="rId16"/>
    <p:sldId id="578" r:id="rId17"/>
    <p:sldId id="522" r:id="rId18"/>
    <p:sldId id="523" r:id="rId19"/>
    <p:sldId id="524" r:id="rId20"/>
    <p:sldId id="571" r:id="rId21"/>
    <p:sldId id="525" r:id="rId22"/>
    <p:sldId id="526" r:id="rId23"/>
    <p:sldId id="587" r:id="rId24"/>
    <p:sldId id="579" r:id="rId25"/>
    <p:sldId id="527" r:id="rId26"/>
    <p:sldId id="529" r:id="rId27"/>
    <p:sldId id="568" r:id="rId28"/>
    <p:sldId id="588" r:id="rId29"/>
    <p:sldId id="561" r:id="rId30"/>
    <p:sldId id="572" r:id="rId31"/>
    <p:sldId id="562" r:id="rId32"/>
    <p:sldId id="589" r:id="rId33"/>
    <p:sldId id="563" r:id="rId34"/>
    <p:sldId id="564" r:id="rId35"/>
    <p:sldId id="565" r:id="rId36"/>
    <p:sldId id="566" r:id="rId37"/>
    <p:sldId id="590" r:id="rId38"/>
    <p:sldId id="567" r:id="rId39"/>
    <p:sldId id="591" r:id="rId40"/>
    <p:sldId id="592" r:id="rId41"/>
    <p:sldId id="570" r:id="rId42"/>
    <p:sldId id="531" r:id="rId43"/>
    <p:sldId id="533" r:id="rId44"/>
    <p:sldId id="558" r:id="rId45"/>
  </p:sldIdLst>
  <p:sldSz cx="12192000" cy="6858000"/>
  <p:notesSz cx="7315200" cy="9601200"/>
  <p:custDataLst>
    <p:tags r:id="rId48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17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354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532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70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5886" algn="l" defTabSz="914354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062" algn="l" defTabSz="914354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240" algn="l" defTabSz="914354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418" algn="l" defTabSz="914354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00"/>
    <a:srgbClr val="996600"/>
    <a:srgbClr val="663300"/>
    <a:srgbClr val="2D2D8A"/>
    <a:srgbClr val="CC9900"/>
    <a:srgbClr val="3333FF"/>
    <a:srgbClr val="FF3300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43" autoAdjust="0"/>
    <p:restoredTop sz="82334" autoAdjust="0"/>
  </p:normalViewPr>
  <p:slideViewPr>
    <p:cSldViewPr>
      <p:cViewPr varScale="1">
        <p:scale>
          <a:sx n="44" d="100"/>
          <a:sy n="44" d="100"/>
        </p:scale>
        <p:origin x="209" y="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4393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427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427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F20C6108-B344-48B3-B893-0983A3B538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1839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427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0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7200" y="720725"/>
            <a:ext cx="64008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194" y="4561576"/>
            <a:ext cx="5852814" cy="4318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427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08DD6487-14A9-49B8-972D-88A1CCAF32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3250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17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354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532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70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5886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retain proper</a:t>
            </a:r>
            <a:r>
              <a:rPr lang="en-US" baseline="0" dirty="0"/>
              <a:t> attribution, including the reference to </a:t>
            </a:r>
            <a:r>
              <a:rPr lang="en-US" baseline="0" dirty="0" err="1"/>
              <a:t>ai.berkeley.edu</a:t>
            </a:r>
            <a:r>
              <a:rPr lang="en-US" baseline="0" dirty="0"/>
              <a:t>.  </a:t>
            </a:r>
            <a:r>
              <a:rPr lang="en-US" baseline="0"/>
              <a:t>Thanks!</a:t>
            </a:r>
            <a:endParaRPr lang="en-US" sz="120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0612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Demo: </a:t>
            </a:r>
          </a:p>
          <a:p>
            <a:endParaRPr lang="en-US" dirty="0"/>
          </a:p>
          <a:p>
            <a:r>
              <a:rPr lang="en-US" dirty="0"/>
              <a:t>CS188 </a:t>
            </a:r>
            <a:r>
              <a:rPr lang="en-US" dirty="0" err="1"/>
              <a:t>javascript</a:t>
            </a:r>
            <a:r>
              <a:rPr lang="en-US" dirty="0"/>
              <a:t> demos -&gt; source -&gt; exercises -&gt; </a:t>
            </a:r>
            <a:r>
              <a:rPr lang="en-US" dirty="0" err="1"/>
              <a:t>csps</a:t>
            </a:r>
            <a:r>
              <a:rPr lang="en-US" dirty="0"/>
              <a:t> -&gt; CSPs demos -&gt; CSPs </a:t>
            </a:r>
            <a:r>
              <a:rPr lang="en-US" dirty="0" err="1"/>
              <a:t>demos.html</a:t>
            </a:r>
            <a:endParaRPr lang="en-US" dirty="0"/>
          </a:p>
          <a:p>
            <a:endParaRPr lang="en-US" dirty="0"/>
          </a:p>
          <a:p>
            <a:r>
              <a:rPr lang="en-US" dirty="0"/>
              <a:t>Settings:</a:t>
            </a:r>
          </a:p>
          <a:p>
            <a:r>
              <a:rPr lang="en-US" dirty="0"/>
              <a:t>Graph =</a:t>
            </a:r>
            <a:r>
              <a:rPr lang="en-US" baseline="0" dirty="0"/>
              <a:t> Simple</a:t>
            </a:r>
          </a:p>
          <a:p>
            <a:r>
              <a:rPr lang="en-US" baseline="0" dirty="0"/>
              <a:t>Algorithm = Backtracking</a:t>
            </a:r>
          </a:p>
          <a:p>
            <a:r>
              <a:rPr lang="en-US" baseline="0" dirty="0"/>
              <a:t>Ordering = None</a:t>
            </a:r>
          </a:p>
          <a:p>
            <a:r>
              <a:rPr lang="en-US" baseline="0" dirty="0"/>
              <a:t>Filtering = Forward Checking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3535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Auto-consistency (note</a:t>
            </a:r>
            <a:r>
              <a:rPr lang="en-US" baseline="0" dirty="0"/>
              <a:t> initially nothing gets deleted/pruned since there are consistent options for all constraints for initial variable domains)</a:t>
            </a:r>
          </a:p>
          <a:p>
            <a:endParaRPr lang="en-US" baseline="0" dirty="0"/>
          </a:p>
          <a:p>
            <a:r>
              <a:rPr lang="en-US" baseline="0" dirty="0"/>
              <a:t>Flashes whenever something needs to be re-checked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582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Demo: </a:t>
            </a:r>
          </a:p>
          <a:p>
            <a:endParaRPr lang="en-US" dirty="0"/>
          </a:p>
          <a:p>
            <a:r>
              <a:rPr lang="en-US" dirty="0"/>
              <a:t>CS188 </a:t>
            </a:r>
            <a:r>
              <a:rPr lang="en-US" dirty="0" err="1"/>
              <a:t>javascript</a:t>
            </a:r>
            <a:r>
              <a:rPr lang="en-US" dirty="0"/>
              <a:t> demos -&gt; source -&gt; exercises -&gt; </a:t>
            </a:r>
            <a:r>
              <a:rPr lang="en-US" dirty="0" err="1"/>
              <a:t>csps</a:t>
            </a:r>
            <a:r>
              <a:rPr lang="en-US" dirty="0"/>
              <a:t> -&gt; CSPs demos -&gt; CSPs </a:t>
            </a:r>
            <a:r>
              <a:rPr lang="en-US" dirty="0" err="1"/>
              <a:t>demos.html</a:t>
            </a:r>
            <a:endParaRPr lang="en-US" dirty="0"/>
          </a:p>
          <a:p>
            <a:endParaRPr lang="en-US" dirty="0"/>
          </a:p>
          <a:p>
            <a:r>
              <a:rPr lang="en-US" dirty="0"/>
              <a:t>Settings:</a:t>
            </a:r>
          </a:p>
          <a:p>
            <a:r>
              <a:rPr lang="en-US" dirty="0"/>
              <a:t>Graph =</a:t>
            </a:r>
            <a:r>
              <a:rPr lang="en-US" baseline="0" dirty="0"/>
              <a:t> Complex</a:t>
            </a:r>
          </a:p>
          <a:p>
            <a:r>
              <a:rPr lang="en-US" baseline="0" dirty="0"/>
              <a:t>Algorithm = Backtracking</a:t>
            </a:r>
          </a:p>
          <a:p>
            <a:r>
              <a:rPr lang="en-US" baseline="0" dirty="0"/>
              <a:t>Ordering = None</a:t>
            </a:r>
          </a:p>
          <a:p>
            <a:r>
              <a:rPr lang="en-US" baseline="0" dirty="0"/>
              <a:t>Filtering = Forward Checking  (first) / Arc Consistency (second)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8050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Demo: </a:t>
            </a:r>
          </a:p>
          <a:p>
            <a:endParaRPr lang="en-US" dirty="0"/>
          </a:p>
          <a:p>
            <a:r>
              <a:rPr lang="en-US" dirty="0"/>
              <a:t>CS188 </a:t>
            </a:r>
            <a:r>
              <a:rPr lang="en-US" dirty="0" err="1"/>
              <a:t>javascript</a:t>
            </a:r>
            <a:r>
              <a:rPr lang="en-US" dirty="0"/>
              <a:t> demos -&gt; source -&gt; exercises -&gt; </a:t>
            </a:r>
            <a:r>
              <a:rPr lang="en-US" dirty="0" err="1"/>
              <a:t>csps</a:t>
            </a:r>
            <a:r>
              <a:rPr lang="en-US" dirty="0"/>
              <a:t> -&gt; CSPs demos -&gt; CSPs </a:t>
            </a:r>
            <a:r>
              <a:rPr lang="en-US" dirty="0" err="1"/>
              <a:t>demos.html</a:t>
            </a:r>
            <a:endParaRPr lang="en-US" dirty="0"/>
          </a:p>
          <a:p>
            <a:endParaRPr lang="en-US" dirty="0"/>
          </a:p>
          <a:p>
            <a:r>
              <a:rPr lang="en-US" dirty="0"/>
              <a:t>Settings:</a:t>
            </a:r>
          </a:p>
          <a:p>
            <a:r>
              <a:rPr lang="en-US" dirty="0"/>
              <a:t>Graph =</a:t>
            </a:r>
            <a:r>
              <a:rPr lang="en-US" baseline="0" dirty="0"/>
              <a:t> Complex</a:t>
            </a:r>
          </a:p>
          <a:p>
            <a:r>
              <a:rPr lang="en-US" baseline="0" dirty="0"/>
              <a:t>Algorithm = Backtracking</a:t>
            </a:r>
          </a:p>
          <a:p>
            <a:r>
              <a:rPr lang="en-US" baseline="0" dirty="0"/>
              <a:t>Ordering = MRV </a:t>
            </a:r>
          </a:p>
          <a:p>
            <a:r>
              <a:rPr lang="en-US" baseline="0" dirty="0"/>
              <a:t>Filtering = Forward Checking</a:t>
            </a:r>
          </a:p>
          <a:p>
            <a:endParaRPr lang="en-US" baseline="0" dirty="0"/>
          </a:p>
          <a:p>
            <a:pPr marL="171450" indent="-171450">
              <a:buFont typeface="Wingdings" charset="0"/>
              <a:buChar char="à"/>
            </a:pPr>
            <a:r>
              <a:rPr lang="en-US" baseline="0" dirty="0">
                <a:sym typeface="Wingdings"/>
              </a:rPr>
              <a:t>Solves already without any need for backtracking</a:t>
            </a:r>
          </a:p>
          <a:p>
            <a:pPr marL="171450" indent="-171450">
              <a:buFont typeface="Wingdings" charset="0"/>
              <a:buChar char="à"/>
            </a:pPr>
            <a:endParaRPr lang="en-US" baseline="0" dirty="0"/>
          </a:p>
          <a:p>
            <a:r>
              <a:rPr lang="en-US" baseline="0" dirty="0"/>
              <a:t>Note: need a bigger problem to illustrate relevance of </a:t>
            </a:r>
            <a:r>
              <a:rPr lang="en-US" baseline="0" dirty="0" err="1"/>
              <a:t>backtracking+AC+MRV+MCV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9060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Goal test has structure, it ‘s more like a manual describing a</a:t>
            </a:r>
            <a:r>
              <a:rPr lang="en-US" baseline="0" dirty="0"/>
              <a:t> set of constraints that have to hold true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8477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Demo:</a:t>
            </a:r>
          </a:p>
          <a:p>
            <a:endParaRPr lang="en-US" baseline="0" dirty="0"/>
          </a:p>
          <a:p>
            <a:r>
              <a:rPr lang="en-US" baseline="0" dirty="0"/>
              <a:t>Run </a:t>
            </a:r>
            <a:r>
              <a:rPr lang="en-US" baseline="0" dirty="0" err="1"/>
              <a:t>constraint.jar</a:t>
            </a:r>
            <a:r>
              <a:rPr lang="en-US" baseline="0" dirty="0"/>
              <a:t> or </a:t>
            </a:r>
            <a:r>
              <a:rPr lang="en-US" baseline="0" dirty="0" err="1"/>
              <a:t>constraint.exe</a:t>
            </a:r>
            <a:r>
              <a:rPr lang="en-US" baseline="0" dirty="0"/>
              <a:t>, load the 5 queens problem.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Demo is just showing the n-queens applet as</a:t>
            </a:r>
            <a:r>
              <a:rPr lang="en-US" baseline="0" dirty="0"/>
              <a:t> illustration of constraint graph, but later in lecture we’ll interact with the applet.</a:t>
            </a:r>
          </a:p>
          <a:p>
            <a:r>
              <a:rPr lang="en-US" dirty="0" err="1"/>
              <a:t>aispace.org</a:t>
            </a:r>
            <a:r>
              <a:rPr lang="en-US" dirty="0"/>
              <a:t> will have the latest version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0425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 the n-queens demo is used later as a demo; at this stage in lecture</a:t>
            </a:r>
            <a:r>
              <a:rPr lang="en-US" baseline="0" dirty="0"/>
              <a:t> just the above is shown and talked about without engaging in any interaction with the applet.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8595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0=7, R=4, W=6, U=2, T=8, F=1; 867 + 867 = 1734</a:t>
            </a: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D9CA2C-7D38-4F9B-A2C1-D1432DE939B2}" type="slidenum">
              <a:rPr lang="en-US" smtClean="0">
                <a:latin typeface="Arial" charset="0"/>
              </a:rPr>
              <a:pPr>
                <a:defRPr/>
              </a:pPr>
              <a:t>12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endParaRPr lang="en-US" sz="1200" dirty="0"/>
          </a:p>
          <a:p>
            <a:pPr eaLnBrk="1" hangingPunct="1">
              <a:lnSpc>
                <a:spcPct val="80000"/>
              </a:lnSpc>
            </a:pPr>
            <a:endParaRPr lang="en-US" sz="1200" dirty="0"/>
          </a:p>
          <a:p>
            <a:pPr eaLnBrk="1" hangingPunct="1">
              <a:lnSpc>
                <a:spcPct val="80000"/>
              </a:lnSpc>
            </a:pP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endParaRPr lang="en-US" sz="1200" dirty="0"/>
          </a:p>
          <a:p>
            <a:pPr eaLnBrk="1" hangingPunct="1">
              <a:lnSpc>
                <a:spcPct val="80000"/>
              </a:lnSpc>
            </a:pPr>
            <a:endParaRPr lang="en-US" sz="1200" dirty="0"/>
          </a:p>
          <a:p>
            <a:pPr eaLnBrk="1" hangingPunct="1">
              <a:lnSpc>
                <a:spcPct val="80000"/>
              </a:lnSpc>
            </a:pP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Demo: </a:t>
            </a:r>
          </a:p>
          <a:p>
            <a:endParaRPr lang="en-US" dirty="0"/>
          </a:p>
          <a:p>
            <a:r>
              <a:rPr lang="en-US" dirty="0"/>
              <a:t>CS188 </a:t>
            </a:r>
            <a:r>
              <a:rPr lang="en-US" dirty="0" err="1"/>
              <a:t>javascript</a:t>
            </a:r>
            <a:r>
              <a:rPr lang="en-US" dirty="0"/>
              <a:t> demos -&gt; source -&gt; exercises -&gt; </a:t>
            </a:r>
            <a:r>
              <a:rPr lang="en-US" dirty="0" err="1"/>
              <a:t>csps</a:t>
            </a:r>
            <a:r>
              <a:rPr lang="en-US" dirty="0"/>
              <a:t> -&gt; CSPs demos -&gt; CSPs </a:t>
            </a:r>
            <a:r>
              <a:rPr lang="en-US" dirty="0" err="1"/>
              <a:t>demos.html</a:t>
            </a:r>
            <a:endParaRPr lang="en-US" dirty="0"/>
          </a:p>
          <a:p>
            <a:endParaRPr lang="en-US" dirty="0"/>
          </a:p>
          <a:p>
            <a:r>
              <a:rPr lang="en-US" dirty="0"/>
              <a:t>Settings:</a:t>
            </a:r>
          </a:p>
          <a:p>
            <a:r>
              <a:rPr lang="en-US" dirty="0"/>
              <a:t>Graph =</a:t>
            </a:r>
            <a:r>
              <a:rPr lang="en-US" baseline="0" dirty="0"/>
              <a:t> Simple</a:t>
            </a:r>
          </a:p>
          <a:p>
            <a:r>
              <a:rPr lang="en-US" baseline="0" dirty="0"/>
              <a:t>Algorithm = Naïve Search</a:t>
            </a:r>
          </a:p>
          <a:p>
            <a:r>
              <a:rPr lang="en-US" baseline="0" dirty="0"/>
              <a:t>Ordering = None</a:t>
            </a:r>
          </a:p>
          <a:p>
            <a:r>
              <a:rPr lang="en-US" baseline="0" dirty="0"/>
              <a:t>Filtering = None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0106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Demo: </a:t>
            </a:r>
          </a:p>
          <a:p>
            <a:endParaRPr lang="en-US" dirty="0"/>
          </a:p>
          <a:p>
            <a:r>
              <a:rPr lang="en-US" dirty="0"/>
              <a:t>CS188 </a:t>
            </a:r>
            <a:r>
              <a:rPr lang="en-US" dirty="0" err="1"/>
              <a:t>javascript</a:t>
            </a:r>
            <a:r>
              <a:rPr lang="en-US" dirty="0"/>
              <a:t> demos -&gt; source -&gt; exercises -&gt; </a:t>
            </a:r>
            <a:r>
              <a:rPr lang="en-US" dirty="0" err="1"/>
              <a:t>csps</a:t>
            </a:r>
            <a:r>
              <a:rPr lang="en-US" dirty="0"/>
              <a:t> -&gt; CSPs demos -&gt; CSPs </a:t>
            </a:r>
            <a:r>
              <a:rPr lang="en-US" dirty="0" err="1"/>
              <a:t>demos.html</a:t>
            </a:r>
            <a:endParaRPr lang="en-US" dirty="0"/>
          </a:p>
          <a:p>
            <a:endParaRPr lang="en-US" dirty="0"/>
          </a:p>
          <a:p>
            <a:r>
              <a:rPr lang="en-US" dirty="0"/>
              <a:t>Settings:</a:t>
            </a:r>
          </a:p>
          <a:p>
            <a:r>
              <a:rPr lang="en-US" dirty="0"/>
              <a:t>Graph =</a:t>
            </a:r>
            <a:r>
              <a:rPr lang="en-US" baseline="0" dirty="0"/>
              <a:t> Simple</a:t>
            </a:r>
          </a:p>
          <a:p>
            <a:r>
              <a:rPr lang="en-US" baseline="0" dirty="0"/>
              <a:t>Algorithm = Backtracking</a:t>
            </a:r>
          </a:p>
          <a:p>
            <a:r>
              <a:rPr lang="en-US" baseline="0" dirty="0"/>
              <a:t>Ordering = None</a:t>
            </a:r>
          </a:p>
          <a:p>
            <a:r>
              <a:rPr lang="en-US" baseline="0" dirty="0"/>
              <a:t>Filtering = None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729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80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B039D5-275B-4A42-9DA6-D22E6DB5F35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6886EB-61D6-4887-8014-0AD8743EA19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C484AB-0E1D-492A-AE0D-24B7131CB05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18B0A2-D928-43B3-898A-E5B176FEDEC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67" indent="0">
              <a:buNone/>
              <a:defRPr sz="1900"/>
            </a:lvl2pPr>
            <a:lvl3pPr marL="914332" indent="0">
              <a:buNone/>
              <a:defRPr sz="1600"/>
            </a:lvl3pPr>
            <a:lvl4pPr marL="1371498" indent="0">
              <a:buNone/>
              <a:defRPr sz="1500"/>
            </a:lvl4pPr>
            <a:lvl5pPr marL="1828664" indent="0">
              <a:buNone/>
              <a:defRPr sz="1500"/>
            </a:lvl5pPr>
            <a:lvl6pPr marL="2285830" indent="0">
              <a:buNone/>
              <a:defRPr sz="1500"/>
            </a:lvl6pPr>
            <a:lvl7pPr marL="2742994" indent="0">
              <a:buNone/>
              <a:defRPr sz="1500"/>
            </a:lvl7pPr>
            <a:lvl8pPr marL="3200160" indent="0">
              <a:buNone/>
              <a:defRPr sz="1500"/>
            </a:lvl8pPr>
            <a:lvl9pPr marL="3657327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11AF2F-4CEE-4004-B96A-AF75E50B2E8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254D69-0A2A-4D82-92F5-6566037E015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9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9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3F3699-33B4-4046-A8C0-1E5BF91EE49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265258-A7B0-4F44-AD94-A478DFDD650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50972F-AC02-4B9F-93B0-511030A361B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73054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4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67" indent="0">
              <a:buNone/>
              <a:defRPr sz="1200"/>
            </a:lvl2pPr>
            <a:lvl3pPr marL="914332" indent="0">
              <a:buNone/>
              <a:defRPr sz="11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30" indent="0">
              <a:buNone/>
              <a:defRPr sz="900"/>
            </a:lvl6pPr>
            <a:lvl7pPr marL="2742994" indent="0">
              <a:buNone/>
              <a:defRPr sz="900"/>
            </a:lvl7pPr>
            <a:lvl8pPr marL="3200160" indent="0">
              <a:buNone/>
              <a:defRPr sz="900"/>
            </a:lvl8pPr>
            <a:lvl9pPr marL="365732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35C1DF-81AF-4DF4-BCE2-0F605F1BC4C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67" indent="0">
              <a:buNone/>
              <a:defRPr sz="1200"/>
            </a:lvl2pPr>
            <a:lvl3pPr marL="914332" indent="0">
              <a:buNone/>
              <a:defRPr sz="11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30" indent="0">
              <a:buNone/>
              <a:defRPr sz="900"/>
            </a:lvl6pPr>
            <a:lvl7pPr marL="2742994" indent="0">
              <a:buNone/>
              <a:defRPr sz="900"/>
            </a:lvl7pPr>
            <a:lvl8pPr marL="3200160" indent="0">
              <a:buNone/>
              <a:defRPr sz="900"/>
            </a:lvl8pPr>
            <a:lvl9pPr marL="365732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57F8EA-D214-4032-BF2B-062C28AE1B2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2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4" tIns="45718" rIns="91434" bIns="45718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4" tIns="45718" rIns="91434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4" tIns="45718" rIns="91434" bIns="45718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>
              <a:defRPr/>
            </a:pPr>
            <a:fld id="{6F9CEA6C-9676-4610-9E76-A9EBD51544B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1031243"/>
            <a:ext cx="12192000" cy="60959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4" tIns="45718" rIns="91434" bIns="45718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67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49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66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74" indent="-34287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3200">
          <a:solidFill>
            <a:schemeClr val="accent2"/>
          </a:solidFill>
          <a:latin typeface="Calibri" pitchFamily="34" charset="0"/>
          <a:ea typeface="+mn-ea"/>
          <a:cs typeface="+mn-cs"/>
        </a:defRPr>
      </a:lvl1pPr>
      <a:lvl2pPr marL="742895" indent="-28573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1"/>
          </a:solidFill>
          <a:latin typeface="Calibri" pitchFamily="34" charset="0"/>
        </a:defRPr>
      </a:lvl2pPr>
      <a:lvl3pPr marL="1142914" indent="-22858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tx1"/>
          </a:solidFill>
          <a:latin typeface="Calibri" pitchFamily="34" charset="0"/>
        </a:defRPr>
      </a:lvl3pPr>
      <a:lvl4pPr marL="1600080" indent="-228584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4pPr>
      <a:lvl5pPr marL="2057247" indent="-22858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5pPr>
      <a:lvl6pPr marL="2514412" indent="-22858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578" indent="-22858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744" indent="-22858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5910" indent="-22858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13" Type="http://schemas.openxmlformats.org/officeDocument/2006/relationships/image" Target="../media/image38.png"/><Relationship Id="rId3" Type="http://schemas.openxmlformats.org/officeDocument/2006/relationships/tags" Target="../tags/tag23.xml"/><Relationship Id="rId7" Type="http://schemas.openxmlformats.org/officeDocument/2006/relationships/notesSlide" Target="../notesSlides/notesSlide5.xml"/><Relationship Id="rId12" Type="http://schemas.openxmlformats.org/officeDocument/2006/relationships/image" Target="../media/image37.pn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36.png"/><Relationship Id="rId5" Type="http://schemas.openxmlformats.org/officeDocument/2006/relationships/tags" Target="../tags/tag25.xml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tags" Target="../tags/tag24.xml"/><Relationship Id="rId9" Type="http://schemas.openxmlformats.org/officeDocument/2006/relationships/image" Target="../media/image34.wmf"/><Relationship Id="rId1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image" Target="../media/image46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image" Target="../media/image55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8.wmf"/><Relationship Id="rId4" Type="http://schemas.openxmlformats.org/officeDocument/2006/relationships/image" Target="../media/image57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w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image" Target="../media/image64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w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53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53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wmf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wmf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tags" Target="../tags/tag4.xml"/><Relationship Id="rId7" Type="http://schemas.openxmlformats.org/officeDocument/2006/relationships/image" Target="../media/image8.wmf"/><Relationship Id="rId12" Type="http://schemas.openxmlformats.org/officeDocument/2006/relationships/image" Target="../media/image13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2.png"/><Relationship Id="rId5" Type="http://schemas.openxmlformats.org/officeDocument/2006/relationships/tags" Target="../tags/tag6.xml"/><Relationship Id="rId10" Type="http://schemas.openxmlformats.org/officeDocument/2006/relationships/image" Target="../media/image11.png"/><Relationship Id="rId4" Type="http://schemas.openxmlformats.org/officeDocument/2006/relationships/tags" Target="../tags/tag5.xml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tags" Target="../tags/tag9.xml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9.png"/><Relationship Id="rId5" Type="http://schemas.openxmlformats.org/officeDocument/2006/relationships/tags" Target="../tags/tag11.xml"/><Relationship Id="rId10" Type="http://schemas.openxmlformats.org/officeDocument/2006/relationships/image" Target="../media/image18.png"/><Relationship Id="rId4" Type="http://schemas.openxmlformats.org/officeDocument/2006/relationships/tags" Target="../tags/tag10.xml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19.xml"/><Relationship Id="rId13" Type="http://schemas.openxmlformats.org/officeDocument/2006/relationships/image" Target="../media/image24.png"/><Relationship Id="rId18" Type="http://schemas.openxmlformats.org/officeDocument/2006/relationships/image" Target="../media/image28.png"/><Relationship Id="rId3" Type="http://schemas.openxmlformats.org/officeDocument/2006/relationships/tags" Target="../tags/tag14.xml"/><Relationship Id="rId7" Type="http://schemas.openxmlformats.org/officeDocument/2006/relationships/tags" Target="../tags/tag18.xml"/><Relationship Id="rId12" Type="http://schemas.openxmlformats.org/officeDocument/2006/relationships/image" Target="../media/image23.png"/><Relationship Id="rId17" Type="http://schemas.openxmlformats.org/officeDocument/2006/relationships/image" Target="../media/image27.png"/><Relationship Id="rId2" Type="http://schemas.openxmlformats.org/officeDocument/2006/relationships/tags" Target="../tags/tag13.xml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tags" Target="../tags/tag12.xml"/><Relationship Id="rId6" Type="http://schemas.openxmlformats.org/officeDocument/2006/relationships/tags" Target="../tags/tag17.xml"/><Relationship Id="rId11" Type="http://schemas.openxmlformats.org/officeDocument/2006/relationships/image" Target="../media/image22.png"/><Relationship Id="rId5" Type="http://schemas.openxmlformats.org/officeDocument/2006/relationships/tags" Target="../tags/tag16.xml"/><Relationship Id="rId15" Type="http://schemas.openxmlformats.org/officeDocument/2006/relationships/image" Target="../media/image15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29.png"/><Relationship Id="rId4" Type="http://schemas.openxmlformats.org/officeDocument/2006/relationships/tags" Target="../tags/tag15.xml"/><Relationship Id="rId9" Type="http://schemas.openxmlformats.org/officeDocument/2006/relationships/tags" Target="../tags/tag20.xml"/><Relationship Id="rId1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79423"/>
            <a:ext cx="12192000" cy="1470025"/>
          </a:xfrm>
        </p:spPr>
        <p:txBody>
          <a:bodyPr/>
          <a:lstStyle/>
          <a:p>
            <a:r>
              <a:rPr lang="en-US" dirty="0"/>
              <a:t>CAP 5636 – Advanced Artificial Intelligence</a:t>
            </a:r>
            <a:br>
              <a:rPr lang="en-US" dirty="0"/>
            </a:br>
            <a:endParaRPr lang="en-US" sz="36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1295400"/>
            <a:ext cx="12192000" cy="1524000"/>
          </a:xfrm>
        </p:spPr>
        <p:txBody>
          <a:bodyPr/>
          <a:lstStyle/>
          <a:p>
            <a:pPr eaLnBrk="1" hangingPunct="1"/>
            <a:r>
              <a:rPr lang="en-US" dirty="0"/>
              <a:t>Constraint Satisfaction Problems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2" tIns="45718" rIns="91402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28693" y="1680828"/>
            <a:ext cx="5734497" cy="3800700"/>
          </a:xfrm>
          <a:prstGeom prst="rect">
            <a:avLst/>
          </a:prstGeom>
          <a:noFill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55809" y="1983007"/>
            <a:ext cx="2312391" cy="3474671"/>
          </a:xfrm>
          <a:prstGeom prst="rect">
            <a:avLst/>
          </a:prstGeom>
          <a:noFill/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0" y="5486400"/>
            <a:ext cx="12192000" cy="1646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>
                <a:latin typeface="Calibri"/>
                <a:cs typeface="Calibri"/>
              </a:rPr>
              <a:t>Instructor: </a:t>
            </a:r>
            <a:r>
              <a:rPr lang="en-US" sz="2000" dirty="0" err="1">
                <a:latin typeface="Calibri"/>
                <a:cs typeface="Calibri"/>
              </a:rPr>
              <a:t>Lotzi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 err="1">
                <a:latin typeface="Calibri"/>
                <a:cs typeface="Calibri"/>
              </a:rPr>
              <a:t>Bölöni</a:t>
            </a:r>
            <a:endParaRPr lang="en-US" sz="2000" dirty="0">
              <a:latin typeface="Calibri"/>
              <a:cs typeface="Calibri"/>
            </a:endParaRPr>
          </a:p>
          <a:p>
            <a:pPr algn="ctr">
              <a:spcBef>
                <a:spcPct val="50000"/>
              </a:spcBef>
            </a:pPr>
            <a:endParaRPr lang="en-US" sz="2000" dirty="0">
              <a:latin typeface="Calibri"/>
              <a:cs typeface="Calibri"/>
            </a:endParaRPr>
          </a:p>
          <a:p>
            <a:pPr algn="ctr">
              <a:spcBef>
                <a:spcPct val="50000"/>
              </a:spcBef>
            </a:pPr>
            <a:r>
              <a:rPr lang="en-US" sz="1100" dirty="0">
                <a:latin typeface="Calibri"/>
                <a:cs typeface="Calibri"/>
              </a:rPr>
              <a:t>[These slides were adapted from the ones created by Dan Klein and Pieter </a:t>
            </a:r>
            <a:r>
              <a:rPr lang="en-US" sz="1100" dirty="0" err="1">
                <a:latin typeface="Calibri"/>
                <a:cs typeface="Calibri"/>
              </a:rPr>
              <a:t>Abbeel</a:t>
            </a:r>
            <a:r>
              <a:rPr lang="en-US" sz="1100" dirty="0">
                <a:latin typeface="Calibri"/>
                <a:cs typeface="Calibri"/>
              </a:rPr>
              <a:t> for CS188 Intro to AI at UC Berkeley, available at http://ai.berkeley.edu.]</a:t>
            </a:r>
          </a:p>
          <a:p>
            <a:pPr algn="ctr">
              <a:spcBef>
                <a:spcPct val="50000"/>
              </a:spcBef>
            </a:pPr>
            <a:endParaRPr lang="en-US" sz="2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35697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Constraint Graphs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1"/>
            <a:ext cx="70104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Binary CSP: each constraint relates (at most) two variables</a:t>
            </a:r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Binary constraint graph: nodes are variables, arcs show constraints</a:t>
            </a:r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General-purpose CSP algorithms use the graph structure to speed up search. E.g., Tasmania is an independent </a:t>
            </a:r>
            <a:r>
              <a:rPr lang="en-US" sz="2400" dirty="0" err="1"/>
              <a:t>subproblem</a:t>
            </a:r>
            <a:r>
              <a:rPr lang="en-US" sz="2400" dirty="0"/>
              <a:t>!</a:t>
            </a: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8600" y="1600201"/>
            <a:ext cx="3327400" cy="290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5" name="TextBox 5"/>
          <p:cNvSpPr txBox="1">
            <a:spLocks noChangeArrowheads="1"/>
          </p:cNvSpPr>
          <p:nvPr/>
        </p:nvSpPr>
        <p:spPr bwMode="auto">
          <a:xfrm>
            <a:off x="5029200" y="6400801"/>
            <a:ext cx="7010400" cy="400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pPr algn="r"/>
            <a:r>
              <a:rPr lang="en-US" sz="2000" dirty="0">
                <a:solidFill>
                  <a:srgbClr val="C00000"/>
                </a:solidFill>
                <a:latin typeface="Calibri" pitchFamily="34" charset="0"/>
              </a:rPr>
              <a:t>[Demo: CSP applet (made available by </a:t>
            </a:r>
            <a:r>
              <a:rPr lang="en-US" sz="2000" dirty="0" err="1">
                <a:solidFill>
                  <a:srgbClr val="C00000"/>
                </a:solidFill>
                <a:latin typeface="Calibri" pitchFamily="34" charset="0"/>
              </a:rPr>
              <a:t>aispace.org</a:t>
            </a:r>
            <a:r>
              <a:rPr lang="en-US" sz="2000" dirty="0">
                <a:solidFill>
                  <a:srgbClr val="C00000"/>
                </a:solidFill>
                <a:latin typeface="Calibri" pitchFamily="34" charset="0"/>
              </a:rPr>
              <a:t>) -- n-queens]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Screenshot of Demo N-Queens</a:t>
            </a:r>
          </a:p>
        </p:txBody>
      </p:sp>
      <p:pic>
        <p:nvPicPr>
          <p:cNvPr id="4" name="Picture 3" descr="Screen Shot 2014-08-10 at 12.13.01 PM (2)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1140278"/>
            <a:ext cx="10896600" cy="571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6875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Example: Cryptarithmetic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1"/>
            <a:ext cx="4876800" cy="4525963"/>
          </a:xfrm>
        </p:spPr>
        <p:txBody>
          <a:bodyPr/>
          <a:lstStyle/>
          <a:p>
            <a:pPr eaLnBrk="1" hangingPunct="1"/>
            <a:r>
              <a:rPr lang="en-US" sz="2800" dirty="0"/>
              <a:t>Variables:</a:t>
            </a:r>
          </a:p>
          <a:p>
            <a:pPr eaLnBrk="1" hangingPunct="1"/>
            <a:endParaRPr lang="en-US" sz="2800" dirty="0"/>
          </a:p>
          <a:p>
            <a:pPr eaLnBrk="1" hangingPunct="1"/>
            <a:r>
              <a:rPr lang="en-US" sz="2800" dirty="0"/>
              <a:t>Domains:</a:t>
            </a:r>
          </a:p>
          <a:p>
            <a:pPr eaLnBrk="1" hangingPunct="1"/>
            <a:endParaRPr lang="en-US" sz="2800" dirty="0"/>
          </a:p>
          <a:p>
            <a:pPr eaLnBrk="1" hangingPunct="1"/>
            <a:r>
              <a:rPr lang="en-US" sz="2800" dirty="0"/>
              <a:t>Constraints:</a:t>
            </a:r>
          </a:p>
          <a:p>
            <a:pPr eaLnBrk="1" hangingPunct="1"/>
            <a:endParaRPr lang="en-US" sz="2800" dirty="0"/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8" cstate="print"/>
          <a:srcRect l="1343" t="1076"/>
          <a:stretch>
            <a:fillRect/>
          </a:stretch>
        </p:blipFill>
        <p:spPr bwMode="auto">
          <a:xfrm>
            <a:off x="6598024" y="3684495"/>
            <a:ext cx="3993776" cy="2473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9" cstate="print"/>
          <a:srcRect l="2014" t="2845"/>
          <a:stretch>
            <a:fillRect/>
          </a:stretch>
        </p:blipFill>
        <p:spPr bwMode="auto">
          <a:xfrm>
            <a:off x="6069106" y="1864661"/>
            <a:ext cx="1703295" cy="1224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6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66800" y="2281237"/>
            <a:ext cx="4114800" cy="30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7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001715" y="3238502"/>
            <a:ext cx="3722687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Picture 9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028702" y="5021264"/>
            <a:ext cx="3314700" cy="30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Picture 11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066800" y="5715000"/>
            <a:ext cx="547688" cy="7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0" name="Picture 12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017590" y="4344990"/>
            <a:ext cx="3478212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58200" y="1359186"/>
            <a:ext cx="3378200" cy="205763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Example: Sudoku</a:t>
            </a:r>
          </a:p>
        </p:txBody>
      </p:sp>
      <p:pic>
        <p:nvPicPr>
          <p:cNvPr id="12291" name="Picture 2" descr="C:\Documents and Settings\Administrator\My Documents\My Pictures\Sudoku_Board_Fi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2702" y="2227859"/>
            <a:ext cx="4051300" cy="407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6477000" y="1524000"/>
            <a:ext cx="4114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/>
          <a:lstStyle/>
          <a:p>
            <a:pPr marL="342882" indent="-342882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kern="0" dirty="0">
                <a:solidFill>
                  <a:schemeClr val="accent2"/>
                </a:solidFill>
                <a:latin typeface="Calibri" pitchFamily="34" charset="0"/>
                <a:cs typeface="+mn-cs"/>
              </a:rPr>
              <a:t>Variables:</a:t>
            </a:r>
          </a:p>
          <a:p>
            <a:pPr marL="800060" lvl="1" indent="-342882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kern="0" dirty="0">
                <a:solidFill>
                  <a:schemeClr val="accent2"/>
                </a:solidFill>
                <a:latin typeface="Calibri" pitchFamily="34" charset="0"/>
                <a:cs typeface="+mn-cs"/>
              </a:rPr>
              <a:t>Each (open) square</a:t>
            </a:r>
          </a:p>
          <a:p>
            <a:pPr marL="342882" indent="-342882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kern="0" dirty="0">
                <a:solidFill>
                  <a:schemeClr val="accent2"/>
                </a:solidFill>
                <a:latin typeface="Calibri" pitchFamily="34" charset="0"/>
                <a:cs typeface="+mn-cs"/>
              </a:rPr>
              <a:t>Domains:</a:t>
            </a:r>
          </a:p>
          <a:p>
            <a:pPr marL="800060" lvl="1" indent="-342882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kern="0" dirty="0">
                <a:solidFill>
                  <a:schemeClr val="accent2"/>
                </a:solidFill>
                <a:latin typeface="Calibri" pitchFamily="34" charset="0"/>
                <a:cs typeface="+mn-cs"/>
              </a:rPr>
              <a:t>{1,2,…,9}</a:t>
            </a:r>
          </a:p>
          <a:p>
            <a:pPr marL="342882" indent="-342882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kern="0" dirty="0">
                <a:solidFill>
                  <a:schemeClr val="accent2"/>
                </a:solidFill>
                <a:latin typeface="Calibri" pitchFamily="34" charset="0"/>
                <a:cs typeface="+mn-cs"/>
              </a:rPr>
              <a:t>Constraints:</a:t>
            </a:r>
          </a:p>
          <a:p>
            <a:pPr marL="800060" lvl="1" indent="-342882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endParaRPr lang="en-US" kern="0" dirty="0">
              <a:solidFill>
                <a:schemeClr val="accent2"/>
              </a:solidFill>
              <a:latin typeface="Calibri" pitchFamily="34" charset="0"/>
              <a:cs typeface="+mn-cs"/>
            </a:endParaRPr>
          </a:p>
          <a:p>
            <a:pPr marL="342882" indent="-342882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endParaRPr lang="en-US" kern="0" dirty="0">
              <a:solidFill>
                <a:schemeClr val="accent2"/>
              </a:solidFill>
              <a:latin typeface="Calibri" pitchFamily="34" charset="0"/>
              <a:cs typeface="+mn-cs"/>
            </a:endParaRPr>
          </a:p>
        </p:txBody>
      </p:sp>
      <p:grpSp>
        <p:nvGrpSpPr>
          <p:cNvPr id="2" name="Group 49"/>
          <p:cNvGrpSpPr>
            <a:grpSpLocks/>
          </p:cNvGrpSpPr>
          <p:nvPr/>
        </p:nvGrpSpPr>
        <p:grpSpPr bwMode="auto">
          <a:xfrm>
            <a:off x="1752600" y="1503959"/>
            <a:ext cx="2743200" cy="1144588"/>
            <a:chOff x="838200" y="1600200"/>
            <a:chExt cx="2743200" cy="1143794"/>
          </a:xfrm>
        </p:grpSpPr>
        <p:sp>
          <p:nvSpPr>
            <p:cNvPr id="6" name="Rectangle 5"/>
            <p:cNvSpPr/>
            <p:nvPr/>
          </p:nvSpPr>
          <p:spPr>
            <a:xfrm>
              <a:off x="2209800" y="1600200"/>
              <a:ext cx="457200" cy="38073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8" name="Straight Connector 7"/>
            <p:cNvCxnSpPr>
              <a:stCxn id="6" idx="2"/>
            </p:cNvCxnSpPr>
            <p:nvPr/>
          </p:nvCxnSpPr>
          <p:spPr>
            <a:xfrm rot="5400000">
              <a:off x="1257564" y="1561571"/>
              <a:ext cx="761471" cy="16002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>
              <a:stCxn id="6" idx="2"/>
            </p:cNvCxnSpPr>
            <p:nvPr/>
          </p:nvCxnSpPr>
          <p:spPr>
            <a:xfrm rot="5400000">
              <a:off x="1448064" y="1752071"/>
              <a:ext cx="761471" cy="12192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stCxn id="6" idx="2"/>
            </p:cNvCxnSpPr>
            <p:nvPr/>
          </p:nvCxnSpPr>
          <p:spPr>
            <a:xfrm rot="5400000">
              <a:off x="1638564" y="1942571"/>
              <a:ext cx="761471" cy="8382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>
              <a:stCxn id="6" idx="2"/>
            </p:cNvCxnSpPr>
            <p:nvPr/>
          </p:nvCxnSpPr>
          <p:spPr>
            <a:xfrm rot="5400000">
              <a:off x="1829064" y="2133071"/>
              <a:ext cx="761471" cy="4572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stCxn id="6" idx="2"/>
            </p:cNvCxnSpPr>
            <p:nvPr/>
          </p:nvCxnSpPr>
          <p:spPr>
            <a:xfrm rot="5400000">
              <a:off x="2057665" y="2361670"/>
              <a:ext cx="761471" cy="317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stCxn id="6" idx="2"/>
            </p:cNvCxnSpPr>
            <p:nvPr/>
          </p:nvCxnSpPr>
          <p:spPr>
            <a:xfrm rot="16200000" flipH="1">
              <a:off x="2438664" y="1980671"/>
              <a:ext cx="761471" cy="7620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6" idx="2"/>
            </p:cNvCxnSpPr>
            <p:nvPr/>
          </p:nvCxnSpPr>
          <p:spPr>
            <a:xfrm rot="16200000" flipH="1">
              <a:off x="2629164" y="1790171"/>
              <a:ext cx="761471" cy="11430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" name="Group 50"/>
          <p:cNvGrpSpPr>
            <a:grpSpLocks/>
          </p:cNvGrpSpPr>
          <p:nvPr/>
        </p:nvGrpSpPr>
        <p:grpSpPr bwMode="auto">
          <a:xfrm>
            <a:off x="4951413" y="3104159"/>
            <a:ext cx="915987" cy="2819400"/>
            <a:chOff x="4037806" y="3200400"/>
            <a:chExt cx="915194" cy="2819400"/>
          </a:xfrm>
        </p:grpSpPr>
        <p:sp>
          <p:nvSpPr>
            <p:cNvPr id="21" name="Rectangle 20"/>
            <p:cNvSpPr/>
            <p:nvPr/>
          </p:nvSpPr>
          <p:spPr>
            <a:xfrm rot="5400000">
              <a:off x="4534065" y="4229265"/>
              <a:ext cx="457200" cy="38067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23" name="Straight Connector 22"/>
            <p:cNvCxnSpPr>
              <a:stCxn id="21" idx="2"/>
            </p:cNvCxnSpPr>
            <p:nvPr/>
          </p:nvCxnSpPr>
          <p:spPr>
            <a:xfrm rot="10800000">
              <a:off x="4037806" y="3200400"/>
              <a:ext cx="534524" cy="12192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21" idx="2"/>
            </p:cNvCxnSpPr>
            <p:nvPr/>
          </p:nvCxnSpPr>
          <p:spPr>
            <a:xfrm rot="10800000">
              <a:off x="4037806" y="3581400"/>
              <a:ext cx="534524" cy="8382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stCxn id="21" idx="2"/>
            </p:cNvCxnSpPr>
            <p:nvPr/>
          </p:nvCxnSpPr>
          <p:spPr>
            <a:xfrm rot="10800000">
              <a:off x="4037806" y="3962400"/>
              <a:ext cx="534524" cy="4572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21" idx="2"/>
            </p:cNvCxnSpPr>
            <p:nvPr/>
          </p:nvCxnSpPr>
          <p:spPr>
            <a:xfrm rot="10800000" flipV="1">
              <a:off x="4037806" y="4419600"/>
              <a:ext cx="534524" cy="16002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>
              <a:stCxn id="21" idx="2"/>
            </p:cNvCxnSpPr>
            <p:nvPr/>
          </p:nvCxnSpPr>
          <p:spPr>
            <a:xfrm flipH="1">
              <a:off x="4037806" y="4419600"/>
              <a:ext cx="534524" cy="7620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21" idx="2"/>
            </p:cNvCxnSpPr>
            <p:nvPr/>
          </p:nvCxnSpPr>
          <p:spPr>
            <a:xfrm rot="10800000" flipV="1">
              <a:off x="4037806" y="4419600"/>
              <a:ext cx="534524" cy="12192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" name="Group 48"/>
          <p:cNvGrpSpPr>
            <a:grpSpLocks/>
          </p:cNvGrpSpPr>
          <p:nvPr/>
        </p:nvGrpSpPr>
        <p:grpSpPr bwMode="auto">
          <a:xfrm>
            <a:off x="4191000" y="1580159"/>
            <a:ext cx="1524000" cy="1828800"/>
            <a:chOff x="3276600" y="1676400"/>
            <a:chExt cx="1524000" cy="1828800"/>
          </a:xfrm>
        </p:grpSpPr>
        <p:sp>
          <p:nvSpPr>
            <p:cNvPr id="33" name="Rectangle 32"/>
            <p:cNvSpPr/>
            <p:nvPr/>
          </p:nvSpPr>
          <p:spPr>
            <a:xfrm rot="5400000">
              <a:off x="4419600" y="1676400"/>
              <a:ext cx="381000" cy="381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34" name="Straight Connector 33"/>
            <p:cNvCxnSpPr>
              <a:stCxn id="33" idx="3"/>
            </p:cNvCxnSpPr>
            <p:nvPr/>
          </p:nvCxnSpPr>
          <p:spPr>
            <a:xfrm rot="5400000">
              <a:off x="3600450" y="1733550"/>
              <a:ext cx="685800" cy="13335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0800000" flipV="1">
              <a:off x="3581400" y="2057400"/>
              <a:ext cx="1028700" cy="6858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0800000" flipV="1">
              <a:off x="3276600" y="2057400"/>
              <a:ext cx="1333500" cy="10668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3600450" y="2114550"/>
              <a:ext cx="1066800" cy="9525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3829050" y="2266950"/>
              <a:ext cx="990600" cy="5715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3429000" y="2362200"/>
              <a:ext cx="1371600" cy="9144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5400000">
              <a:off x="3600450" y="2495550"/>
              <a:ext cx="1447800" cy="5715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2" name="TextBox 51"/>
          <p:cNvSpPr txBox="1">
            <a:spLocks noChangeArrowheads="1"/>
          </p:cNvSpPr>
          <p:nvPr/>
        </p:nvSpPr>
        <p:spPr bwMode="auto">
          <a:xfrm>
            <a:off x="7166495" y="4261247"/>
            <a:ext cx="2823399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6" tIns="45718" rIns="91436" bIns="45718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9-way </a:t>
            </a:r>
            <a:r>
              <a:rPr lang="en-US" sz="2000" dirty="0" err="1">
                <a:latin typeface="Calibri" pitchFamily="34" charset="0"/>
              </a:rPr>
              <a:t>alldiff</a:t>
            </a:r>
            <a:r>
              <a:rPr lang="en-US" sz="2000" dirty="0">
                <a:latin typeface="Calibri" pitchFamily="34" charset="0"/>
              </a:rPr>
              <a:t> for each row</a:t>
            </a:r>
          </a:p>
        </p:txBody>
      </p:sp>
      <p:sp>
        <p:nvSpPr>
          <p:cNvPr id="53" name="TextBox 52"/>
          <p:cNvSpPr txBox="1">
            <a:spLocks noChangeArrowheads="1"/>
          </p:cNvSpPr>
          <p:nvPr/>
        </p:nvSpPr>
        <p:spPr bwMode="auto">
          <a:xfrm>
            <a:off x="7166497" y="3784006"/>
            <a:ext cx="3196705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6" tIns="45718" rIns="91436" bIns="45718">
            <a:spAutoFit/>
          </a:bodyPr>
          <a:lstStyle/>
          <a:p>
            <a:r>
              <a:rPr lang="en-US" sz="2000">
                <a:latin typeface="Calibri" pitchFamily="34" charset="0"/>
              </a:rPr>
              <a:t>9-way alldiff for each column</a:t>
            </a:r>
          </a:p>
        </p:txBody>
      </p:sp>
      <p:sp>
        <p:nvSpPr>
          <p:cNvPr id="54" name="TextBox 53"/>
          <p:cNvSpPr txBox="1">
            <a:spLocks noChangeArrowheads="1"/>
          </p:cNvSpPr>
          <p:nvPr/>
        </p:nvSpPr>
        <p:spPr bwMode="auto">
          <a:xfrm>
            <a:off x="7166498" y="4718447"/>
            <a:ext cx="3084815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6" tIns="45718" rIns="91436" bIns="45718">
            <a:spAutoFit/>
          </a:bodyPr>
          <a:lstStyle/>
          <a:p>
            <a:r>
              <a:rPr lang="en-US" sz="2000">
                <a:latin typeface="Calibri" pitchFamily="34" charset="0"/>
              </a:rPr>
              <a:t>9-way alldiff for each region</a:t>
            </a: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7166495" y="5175647"/>
            <a:ext cx="2971800" cy="1015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 sz="2000">
                <a:latin typeface="Calibri" pitchFamily="34" charset="0"/>
              </a:rPr>
              <a:t>(or can have a bunch of pairwise inequality constraints)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/>
      <p:bldP spid="54" grpId="0"/>
      <p:bldP spid="3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Example: The Waltz Algorithm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5486400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The Waltz algorithm is for interpreting line drawings of solid </a:t>
            </a:r>
            <a:r>
              <a:rPr lang="en-US" sz="2400" dirty="0" err="1"/>
              <a:t>polyhedra</a:t>
            </a:r>
            <a:r>
              <a:rPr lang="en-US" sz="2400" dirty="0"/>
              <a:t> as 3D objects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An early example of an AI computation posed as a CSP 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5600" y="1600200"/>
            <a:ext cx="5029200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317" name="Group 5"/>
          <p:cNvGrpSpPr>
            <a:grpSpLocks/>
          </p:cNvGrpSpPr>
          <p:nvPr/>
        </p:nvGrpSpPr>
        <p:grpSpPr bwMode="auto">
          <a:xfrm>
            <a:off x="8991600" y="3657600"/>
            <a:ext cx="762000" cy="609600"/>
            <a:chOff x="1296" y="2736"/>
            <a:chExt cx="480" cy="528"/>
          </a:xfrm>
        </p:grpSpPr>
        <p:sp>
          <p:nvSpPr>
            <p:cNvPr id="13322" name="Line 6"/>
            <p:cNvSpPr>
              <a:spLocks noChangeShapeType="1"/>
            </p:cNvSpPr>
            <p:nvPr/>
          </p:nvSpPr>
          <p:spPr bwMode="auto">
            <a:xfrm>
              <a:off x="1536" y="2736"/>
              <a:ext cx="0" cy="2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23" name="Line 7"/>
            <p:cNvSpPr>
              <a:spLocks noChangeShapeType="1"/>
            </p:cNvSpPr>
            <p:nvPr/>
          </p:nvSpPr>
          <p:spPr bwMode="auto">
            <a:xfrm>
              <a:off x="1536" y="3024"/>
              <a:ext cx="240" cy="19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24" name="Line 8"/>
            <p:cNvSpPr>
              <a:spLocks noChangeShapeType="1"/>
            </p:cNvSpPr>
            <p:nvPr/>
          </p:nvSpPr>
          <p:spPr bwMode="auto">
            <a:xfrm flipH="1">
              <a:off x="1296" y="3024"/>
              <a:ext cx="240" cy="2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318" name="Line 9"/>
          <p:cNvSpPr>
            <a:spLocks noChangeShapeType="1"/>
          </p:cNvSpPr>
          <p:nvPr/>
        </p:nvSpPr>
        <p:spPr bwMode="auto">
          <a:xfrm flipH="1" flipV="1">
            <a:off x="7543800" y="2286000"/>
            <a:ext cx="1447800" cy="15240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3319" name="Line 10"/>
          <p:cNvSpPr>
            <a:spLocks noChangeShapeType="1"/>
          </p:cNvSpPr>
          <p:nvPr/>
        </p:nvSpPr>
        <p:spPr bwMode="auto">
          <a:xfrm flipV="1">
            <a:off x="9677400" y="2819400"/>
            <a:ext cx="1066800" cy="9906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3320" name="Text Box 11"/>
          <p:cNvSpPr txBox="1">
            <a:spLocks noChangeArrowheads="1"/>
          </p:cNvSpPr>
          <p:nvPr/>
        </p:nvSpPr>
        <p:spPr bwMode="auto">
          <a:xfrm>
            <a:off x="9906000" y="3778251"/>
            <a:ext cx="533400" cy="641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dirty="0"/>
              <a:t>?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4758" y="3237460"/>
            <a:ext cx="5879840" cy="3252824"/>
          </a:xfrm>
          <a:prstGeom prst="rect">
            <a:avLst/>
          </a:prstGeom>
          <a:noFill/>
        </p:spPr>
      </p:pic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6553200" y="4572000"/>
            <a:ext cx="54864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t" anchorCtr="0" compatLnSpc="1">
            <a:prstTxWarp prst="textNoShape">
              <a:avLst/>
            </a:prstTxWarp>
          </a:bodyPr>
          <a:lstStyle/>
          <a:p>
            <a:pPr marL="342874" indent="-342874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kern="0" dirty="0">
                <a:solidFill>
                  <a:schemeClr val="accent2"/>
                </a:solidFill>
                <a:latin typeface="Calibri" pitchFamily="34" charset="0"/>
                <a:cs typeface="+mn-cs"/>
              </a:rPr>
              <a:t>Approach:</a:t>
            </a:r>
          </a:p>
          <a:p>
            <a:pPr marL="800051" lvl="1" indent="-342874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000" kern="0" dirty="0">
                <a:latin typeface="Calibri" pitchFamily="34" charset="0"/>
                <a:cs typeface="+mn-cs"/>
              </a:rPr>
              <a:t>Each intersection is a variable</a:t>
            </a:r>
          </a:p>
          <a:p>
            <a:pPr marL="800051" lvl="1" indent="-342874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000" kern="0" dirty="0">
                <a:latin typeface="Calibri" pitchFamily="34" charset="0"/>
                <a:cs typeface="+mn-cs"/>
              </a:rPr>
              <a:t>Adjacent intersections impose constraints on each other</a:t>
            </a:r>
          </a:p>
          <a:p>
            <a:pPr marL="800051" lvl="1" indent="-342874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000" kern="0" dirty="0">
                <a:latin typeface="Calibri" pitchFamily="34" charset="0"/>
                <a:cs typeface="+mn-cs"/>
              </a:rPr>
              <a:t>Solutions are physically realizable 3D interpretations</a:t>
            </a:r>
            <a:endParaRPr lang="en-US" sz="2000" kern="0" dirty="0">
              <a:solidFill>
                <a:schemeClr val="accent2"/>
              </a:solidFill>
              <a:latin typeface="Calibri" pitchFamily="34" charset="0"/>
              <a:cs typeface="+mn-cs"/>
            </a:endParaRP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Example: The Waltz Algorithm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5486400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The Waltz algorithm is for interpreting line drawings of solid </a:t>
            </a:r>
            <a:r>
              <a:rPr lang="en-US" sz="2400" dirty="0" err="1"/>
              <a:t>polyhedra</a:t>
            </a:r>
            <a:r>
              <a:rPr lang="en-US" sz="2400" dirty="0"/>
              <a:t> as 3D objects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An early example of an AI computation posed as a CSP 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4758" y="3237460"/>
            <a:ext cx="5879840" cy="3252824"/>
          </a:xfrm>
          <a:prstGeom prst="rect">
            <a:avLst/>
          </a:prstGeom>
          <a:noFill/>
        </p:spPr>
      </p:pic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6553200" y="4572000"/>
            <a:ext cx="54864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t" anchorCtr="0" compatLnSpc="1">
            <a:prstTxWarp prst="textNoShape">
              <a:avLst/>
            </a:prstTxWarp>
          </a:bodyPr>
          <a:lstStyle/>
          <a:p>
            <a:pPr marL="342874" indent="-342874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kern="0" dirty="0">
                <a:solidFill>
                  <a:schemeClr val="accent2"/>
                </a:solidFill>
                <a:latin typeface="Calibri" pitchFamily="34" charset="0"/>
                <a:cs typeface="+mn-cs"/>
              </a:rPr>
              <a:t>Approach:</a:t>
            </a:r>
          </a:p>
          <a:p>
            <a:pPr marL="800051" lvl="1" indent="-342874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000" kern="0" dirty="0">
                <a:latin typeface="Calibri" pitchFamily="34" charset="0"/>
                <a:cs typeface="+mn-cs"/>
              </a:rPr>
              <a:t>Each intersection is a variable</a:t>
            </a:r>
          </a:p>
          <a:p>
            <a:pPr marL="800051" lvl="1" indent="-342874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000" kern="0" dirty="0">
                <a:latin typeface="Calibri" pitchFamily="34" charset="0"/>
                <a:cs typeface="+mn-cs"/>
              </a:rPr>
              <a:t>Adjacent intersections impose constraints on each other</a:t>
            </a:r>
          </a:p>
          <a:p>
            <a:pPr marL="800051" lvl="1" indent="-342874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000" kern="0" dirty="0">
                <a:latin typeface="Calibri" pitchFamily="34" charset="0"/>
                <a:cs typeface="+mn-cs"/>
              </a:rPr>
              <a:t>Solutions are physically realizable 3D interpretations</a:t>
            </a:r>
            <a:endParaRPr lang="en-US" sz="2000" kern="0" dirty="0">
              <a:solidFill>
                <a:schemeClr val="accent2"/>
              </a:solidFill>
              <a:latin typeface="Calibri" pitchFamily="34" charset="0"/>
              <a:cs typeface="+mn-cs"/>
            </a:endParaRPr>
          </a:p>
        </p:txBody>
      </p:sp>
      <p:grpSp>
        <p:nvGrpSpPr>
          <p:cNvPr id="15" name="Group 5"/>
          <p:cNvGrpSpPr>
            <a:grpSpLocks/>
          </p:cNvGrpSpPr>
          <p:nvPr/>
        </p:nvGrpSpPr>
        <p:grpSpPr bwMode="auto">
          <a:xfrm>
            <a:off x="8702675" y="3482975"/>
            <a:ext cx="762000" cy="609600"/>
            <a:chOff x="1296" y="2736"/>
            <a:chExt cx="480" cy="528"/>
          </a:xfrm>
        </p:grpSpPr>
        <p:sp>
          <p:nvSpPr>
            <p:cNvPr id="16" name="Line 6"/>
            <p:cNvSpPr>
              <a:spLocks noChangeShapeType="1"/>
            </p:cNvSpPr>
            <p:nvPr/>
          </p:nvSpPr>
          <p:spPr bwMode="auto">
            <a:xfrm>
              <a:off x="1536" y="2736"/>
              <a:ext cx="0" cy="2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7"/>
            <p:cNvSpPr>
              <a:spLocks noChangeShapeType="1"/>
            </p:cNvSpPr>
            <p:nvPr/>
          </p:nvSpPr>
          <p:spPr bwMode="auto">
            <a:xfrm>
              <a:off x="1536" y="3024"/>
              <a:ext cx="240" cy="19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8"/>
            <p:cNvSpPr>
              <a:spLocks noChangeShapeType="1"/>
            </p:cNvSpPr>
            <p:nvPr/>
          </p:nvSpPr>
          <p:spPr bwMode="auto">
            <a:xfrm flipH="1">
              <a:off x="1296" y="3024"/>
              <a:ext cx="240" cy="2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9388475" y="3482975"/>
            <a:ext cx="533400" cy="641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/>
              <a:t>?</a:t>
            </a:r>
          </a:p>
        </p:txBody>
      </p:sp>
      <p:pic>
        <p:nvPicPr>
          <p:cNvPr id="20" name="Picture 19" descr="Waltz-ful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1600201"/>
            <a:ext cx="1885951" cy="178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4" descr="Waltz-partial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2665" y="2111375"/>
            <a:ext cx="809625" cy="706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10908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Varieties of CSPs and Constraints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38401" y="1372103"/>
            <a:ext cx="7316459" cy="49519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696544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Varieties of CSPs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397002"/>
            <a:ext cx="7442200" cy="4729164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Discrete Variables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Finite domains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900" dirty="0"/>
              <a:t>Size </a:t>
            </a:r>
            <a:r>
              <a:rPr lang="en-US" sz="2000" i="1" dirty="0">
                <a:latin typeface="Times New Roman" pitchFamily="18" charset="0"/>
              </a:rPr>
              <a:t>d</a:t>
            </a:r>
            <a:r>
              <a:rPr lang="en-US" sz="1900" dirty="0"/>
              <a:t> means </a:t>
            </a:r>
            <a:r>
              <a:rPr lang="en-US" sz="2000" dirty="0">
                <a:latin typeface="Times New Roman" pitchFamily="18" charset="0"/>
              </a:rPr>
              <a:t>O(</a:t>
            </a:r>
            <a:r>
              <a:rPr lang="en-US" sz="2000" i="1" dirty="0" err="1">
                <a:latin typeface="Times New Roman" pitchFamily="18" charset="0"/>
              </a:rPr>
              <a:t>d</a:t>
            </a:r>
            <a:r>
              <a:rPr lang="en-US" sz="2000" i="1" baseline="30000" dirty="0" err="1">
                <a:latin typeface="Times New Roman" pitchFamily="18" charset="0"/>
              </a:rPr>
              <a:t>n</a:t>
            </a:r>
            <a:r>
              <a:rPr lang="en-US" sz="2000" dirty="0">
                <a:latin typeface="Times New Roman" pitchFamily="18" charset="0"/>
              </a:rPr>
              <a:t>)</a:t>
            </a:r>
            <a:r>
              <a:rPr lang="en-US" sz="1900" dirty="0"/>
              <a:t> complete assignments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900" dirty="0"/>
              <a:t>E.g., Boolean CSPs, including Boolean </a:t>
            </a:r>
            <a:r>
              <a:rPr lang="en-US" sz="1900" dirty="0" err="1"/>
              <a:t>satisfiability</a:t>
            </a:r>
            <a:r>
              <a:rPr lang="en-US" sz="1900" dirty="0"/>
              <a:t> (NP-complete)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Infinite domains (integers, strings, etc.)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900" dirty="0"/>
              <a:t>E.g., job scheduling, variables are start/end times for each job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900" dirty="0"/>
              <a:t>Linear constraints solvable, nonlinear </a:t>
            </a:r>
            <a:r>
              <a:rPr lang="en-US" sz="1900" dirty="0" err="1"/>
              <a:t>undecidable</a:t>
            </a:r>
            <a:endParaRPr lang="en-US" sz="19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Continuous variables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E.g., start/end times for Hubble Telescope observations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Linear constraints solvable in polynomial time by LP methods (see cs170 for a bit of this theory)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89993" y="1364304"/>
            <a:ext cx="2813015" cy="2369495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86800" y="3840355"/>
            <a:ext cx="2817740" cy="22941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Varieties of Constraints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6934200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000" dirty="0"/>
              <a:t>Varieties of Constraints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Unary constraints involve a single variable (equivalent to reducing domains), e.g.: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000" dirty="0"/>
              <a:t>	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Binary constraints involve pairs of variables, e.g.:</a:t>
            </a:r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Higher-order constraints involve 3 or more variables: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1900" dirty="0"/>
              <a:t>	   e.g., </a:t>
            </a:r>
            <a:r>
              <a:rPr lang="en-US" sz="1900" dirty="0" err="1"/>
              <a:t>cryptarithmetic</a:t>
            </a:r>
            <a:r>
              <a:rPr lang="en-US" sz="1900" dirty="0"/>
              <a:t> column constraints</a:t>
            </a:r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r>
              <a:rPr lang="en-US" sz="2000" dirty="0"/>
              <a:t>Preferences (soft constraints):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E.g., red is better than green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Often </a:t>
            </a:r>
            <a:r>
              <a:rPr lang="en-US" sz="1900" dirty="0" err="1"/>
              <a:t>representable</a:t>
            </a:r>
            <a:r>
              <a:rPr lang="en-US" sz="1900" dirty="0"/>
              <a:t> by a cost for each variable assignment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Gives constrained optimization problems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(We’ll ignore these until we get to </a:t>
            </a:r>
            <a:r>
              <a:rPr lang="en-US" sz="1900" dirty="0" err="1"/>
              <a:t>Bayes</a:t>
            </a:r>
            <a:r>
              <a:rPr lang="en-US" sz="1900" dirty="0"/>
              <a:t>’ nets)</a:t>
            </a:r>
          </a:p>
          <a:p>
            <a:pPr lvl="1" eaLnBrk="1" hangingPunct="1">
              <a:lnSpc>
                <a:spcPct val="80000"/>
              </a:lnSpc>
            </a:pPr>
            <a:endParaRPr lang="en-US" sz="1900" dirty="0"/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1900" dirty="0"/>
              <a:t> </a:t>
            </a:r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</p:txBody>
      </p:sp>
      <p:pic>
        <p:nvPicPr>
          <p:cNvPr id="8" name="Picture 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2202494" y="2617786"/>
            <a:ext cx="1665615" cy="277895"/>
          </a:xfrm>
          <a:prstGeom prst="rect">
            <a:avLst/>
          </a:prstGeom>
          <a:noFill/>
          <a:ln/>
          <a:effectLst/>
        </p:spPr>
      </p:pic>
      <p:pic>
        <p:nvPicPr>
          <p:cNvPr id="9" name="Picture 8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2224261" y="3455987"/>
            <a:ext cx="1417292" cy="277848"/>
          </a:xfrm>
          <a:prstGeom prst="rect">
            <a:avLst/>
          </a:prstGeom>
          <a:noFill/>
          <a:ln/>
          <a:effectLst/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4520" y="1448142"/>
            <a:ext cx="4952679" cy="33521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Real-World CSPs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Assignment problems: e.g., who teaches what class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Timetabling problems: e.g., which class is offered when and where?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Hardware configuration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Transportation scheduling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Factory scheduling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Circuit layout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Fault diagnosis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… lots more!</a:t>
            </a:r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Many real-world problems involve real-valued variables…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00601" y="2591009"/>
            <a:ext cx="6248398" cy="27776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What is Search For?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406400" y="1295401"/>
            <a:ext cx="11379200" cy="4729164"/>
          </a:xfrm>
        </p:spPr>
        <p:txBody>
          <a:bodyPr/>
          <a:lstStyle/>
          <a:p>
            <a:pPr eaLnBrk="1" hangingPunct="1"/>
            <a:r>
              <a:rPr lang="en-US" sz="2400" dirty="0"/>
              <a:t>Assumptions about the world: a single agent, deterministic actions, fully observed state, discrete state space</a:t>
            </a:r>
          </a:p>
          <a:p>
            <a:pPr lvl="1"/>
            <a:endParaRPr lang="en-US" sz="2000" dirty="0"/>
          </a:p>
          <a:p>
            <a:pPr eaLnBrk="1" hangingPunct="1"/>
            <a:r>
              <a:rPr lang="en-US" sz="2400" dirty="0"/>
              <a:t>Planning: sequences of actions</a:t>
            </a:r>
          </a:p>
          <a:p>
            <a:pPr lvl="1" eaLnBrk="1" hangingPunct="1"/>
            <a:r>
              <a:rPr lang="en-US" sz="2000" dirty="0"/>
              <a:t>The path to the goal is the important thing</a:t>
            </a:r>
          </a:p>
          <a:p>
            <a:pPr lvl="1" eaLnBrk="1" hangingPunct="1"/>
            <a:r>
              <a:rPr lang="en-US" sz="2000" dirty="0"/>
              <a:t>Paths have various costs, depths</a:t>
            </a:r>
          </a:p>
          <a:p>
            <a:pPr lvl="1" eaLnBrk="1" hangingPunct="1"/>
            <a:r>
              <a:rPr lang="en-US" sz="2000" dirty="0"/>
              <a:t>Heuristics give problem-specific guidance</a:t>
            </a:r>
          </a:p>
          <a:p>
            <a:pPr lvl="1" eaLnBrk="1" hangingPunct="1"/>
            <a:endParaRPr lang="en-US" sz="2000" dirty="0"/>
          </a:p>
          <a:p>
            <a:pPr eaLnBrk="1" hangingPunct="1"/>
            <a:r>
              <a:rPr lang="en-US" sz="2400" dirty="0"/>
              <a:t>Identification: assignments to variables</a:t>
            </a:r>
          </a:p>
          <a:p>
            <a:pPr lvl="1" eaLnBrk="1" hangingPunct="1"/>
            <a:r>
              <a:rPr lang="en-US" sz="2000" dirty="0"/>
              <a:t>The goal itself is important, not the path</a:t>
            </a:r>
          </a:p>
          <a:p>
            <a:pPr lvl="1" eaLnBrk="1" hangingPunct="1"/>
            <a:r>
              <a:rPr lang="en-US" sz="2000" dirty="0"/>
              <a:t>All paths at the same depth (for some formulations)</a:t>
            </a:r>
          </a:p>
          <a:p>
            <a:pPr lvl="1" eaLnBrk="1" hangingPunct="1"/>
            <a:r>
              <a:rPr lang="en-US" sz="2000" dirty="0"/>
              <a:t>CSPs are specialized for identification problems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2021" y="3810795"/>
            <a:ext cx="3067051" cy="2665413"/>
          </a:xfrm>
          <a:prstGeom prst="rect">
            <a:avLst/>
          </a:prstGeom>
          <a:noFill/>
        </p:spPr>
      </p:pic>
      <p:grpSp>
        <p:nvGrpSpPr>
          <p:cNvPr id="9" name="Group 8"/>
          <p:cNvGrpSpPr/>
          <p:nvPr/>
        </p:nvGrpSpPr>
        <p:grpSpPr>
          <a:xfrm>
            <a:off x="7596188" y="1882124"/>
            <a:ext cx="3376612" cy="2228563"/>
            <a:chOff x="7596188" y="1882124"/>
            <a:chExt cx="3376612" cy="2228563"/>
          </a:xfrm>
        </p:grpSpPr>
        <p:sp>
          <p:nvSpPr>
            <p:cNvPr id="7" name="Rectangle 6"/>
            <p:cNvSpPr/>
            <p:nvPr/>
          </p:nvSpPr>
          <p:spPr>
            <a:xfrm>
              <a:off x="7772401" y="1905001"/>
              <a:ext cx="152400" cy="76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596188" y="1882124"/>
              <a:ext cx="3376612" cy="2228563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Solving CSPs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28801" y="1524416"/>
            <a:ext cx="8866186" cy="46283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Standard Search Formulation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447800"/>
            <a:ext cx="6019800" cy="4572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/>
              <a:t>Standard search formulation of CSPs</a:t>
            </a:r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States defined by the values assigned so far (partial assignments)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Initial state: the empty assignment, {}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Successor function: assign a value to an unassigned variable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Goal test: the current assignment is complete and satisfies all constraints</a:t>
            </a:r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We’ll start with the straightforward, naïve approach, then improve it</a:t>
            </a:r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00801" y="1545125"/>
            <a:ext cx="5359576" cy="41693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Search Methods</a:t>
            </a:r>
          </a:p>
        </p:txBody>
      </p:sp>
      <p:sp>
        <p:nvSpPr>
          <p:cNvPr id="9195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/>
              <a:t>What would BFS do?</a:t>
            </a:r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What would DFS do?</a:t>
            </a:r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What problems does naïve search have?</a:t>
            </a: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01" t="1517"/>
          <a:stretch>
            <a:fillRect/>
          </a:stretch>
        </p:blipFill>
        <p:spPr bwMode="auto">
          <a:xfrm>
            <a:off x="6277709" y="1447800"/>
            <a:ext cx="4847492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7" name="TextBox 5"/>
          <p:cNvSpPr txBox="1">
            <a:spLocks noChangeArrowheads="1"/>
          </p:cNvSpPr>
          <p:nvPr/>
        </p:nvSpPr>
        <p:spPr bwMode="auto">
          <a:xfrm>
            <a:off x="9372600" y="6400802"/>
            <a:ext cx="2743200" cy="400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pPr algn="r"/>
            <a:r>
              <a:rPr lang="en-US" sz="2000" dirty="0">
                <a:solidFill>
                  <a:srgbClr val="C00000"/>
                </a:solidFill>
                <a:latin typeface="Calibri" pitchFamily="34" charset="0"/>
              </a:rPr>
              <a:t>[Demo: coloring -- </a:t>
            </a:r>
            <a:r>
              <a:rPr lang="en-US" sz="2000" dirty="0" err="1">
                <a:solidFill>
                  <a:srgbClr val="C00000"/>
                </a:solidFill>
                <a:latin typeface="Calibri" pitchFamily="34" charset="0"/>
              </a:rPr>
              <a:t>dfs</a:t>
            </a:r>
            <a:r>
              <a:rPr lang="en-US" sz="2000" dirty="0">
                <a:solidFill>
                  <a:srgbClr val="C00000"/>
                </a:solidFill>
                <a:latin typeface="Calibri" pitchFamily="34" charset="0"/>
              </a:rPr>
              <a:t>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9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95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Coloring -- DFS</a:t>
            </a:r>
          </a:p>
        </p:txBody>
      </p:sp>
      <p:pic>
        <p:nvPicPr>
          <p:cNvPr id="4" name="Coloring--df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5000" y="1143000"/>
            <a:ext cx="8382000" cy="523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60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Backtracking Search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38402" y="1752602"/>
            <a:ext cx="7315199" cy="42782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0770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Backtracking Search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9829800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Backtracking search is the basic uninformed algorithm for solving CSPs</a:t>
            </a:r>
          </a:p>
          <a:p>
            <a:pPr lvl="3">
              <a:lnSpc>
                <a:spcPct val="80000"/>
              </a:lnSpc>
            </a:pPr>
            <a:endParaRPr lang="en-US" sz="12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Idea 1: One variable at a time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Variable assignments are commutative, so fix ordering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I.e., [WA = red then NT = green] same as [NT = green then WA = red]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Only need to consider assignments to a single variable at each step</a:t>
            </a:r>
          </a:p>
          <a:p>
            <a:pPr lvl="3">
              <a:lnSpc>
                <a:spcPct val="80000"/>
              </a:lnSpc>
            </a:pPr>
            <a:endParaRPr lang="en-US" sz="12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Idea 2: Check constraints as you go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I.e. consider only values which do not conflict previous assignments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Might have to do some computation to check the constraints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“Incremental goal test”</a:t>
            </a:r>
          </a:p>
          <a:p>
            <a:pPr lvl="3">
              <a:lnSpc>
                <a:spcPct val="80000"/>
              </a:lnSpc>
            </a:pPr>
            <a:endParaRPr lang="en-US" sz="12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Depth-first search with these two improvements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en-US" sz="2400" dirty="0"/>
              <a:t>	is called </a:t>
            </a:r>
            <a:r>
              <a:rPr lang="en-US" sz="2400" i="1" dirty="0"/>
              <a:t>backtracking search </a:t>
            </a:r>
            <a:r>
              <a:rPr lang="en-US" sz="2400" dirty="0"/>
              <a:t>(not the best name)</a:t>
            </a:r>
            <a:endParaRPr lang="en-US" sz="2400" i="1" dirty="0"/>
          </a:p>
          <a:p>
            <a:pPr lvl="2">
              <a:lnSpc>
                <a:spcPct val="80000"/>
              </a:lnSpc>
            </a:pPr>
            <a:endParaRPr lang="en-US" sz="16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Can solve n-queens for n </a:t>
            </a:r>
            <a:r>
              <a:rPr lang="en-US" sz="2400" dirty="0">
                <a:sym typeface="Symbol" pitchFamily="18" charset="2"/>
              </a:rPr>
              <a:t></a:t>
            </a:r>
            <a:r>
              <a:rPr lang="en-US" sz="2400" dirty="0"/>
              <a:t> 25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67602" y="3962400"/>
            <a:ext cx="4571999" cy="26739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Backtracking Example</a:t>
            </a:r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30981" y="1447800"/>
            <a:ext cx="1165225" cy="96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05" name="Picture 5"/>
          <p:cNvPicPr>
            <a:picLocks noChangeAspect="1" noChangeArrowheads="1"/>
          </p:cNvPicPr>
          <p:nvPr/>
        </p:nvPicPr>
        <p:blipFill>
          <a:blip r:embed="rId3" cstate="print"/>
          <a:srcRect l="983" t="1931"/>
          <a:stretch>
            <a:fillRect/>
          </a:stretch>
        </p:blipFill>
        <p:spPr bwMode="auto">
          <a:xfrm>
            <a:off x="4535581" y="1474413"/>
            <a:ext cx="3846420" cy="2048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06" name="Picture 6"/>
          <p:cNvPicPr>
            <a:picLocks noChangeAspect="1" noChangeArrowheads="1"/>
          </p:cNvPicPr>
          <p:nvPr/>
        </p:nvPicPr>
        <p:blipFill>
          <a:blip r:embed="rId4" cstate="print"/>
          <a:srcRect l="645" t="615"/>
          <a:stretch>
            <a:fillRect/>
          </a:stretch>
        </p:blipFill>
        <p:spPr bwMode="auto">
          <a:xfrm>
            <a:off x="3692899" y="1474413"/>
            <a:ext cx="4534647" cy="3365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07" name="Picture 7"/>
          <p:cNvPicPr>
            <a:picLocks noChangeAspect="1" noChangeArrowheads="1"/>
          </p:cNvPicPr>
          <p:nvPr/>
        </p:nvPicPr>
        <p:blipFill>
          <a:blip r:embed="rId5" cstate="print"/>
          <a:srcRect l="578" t="520"/>
          <a:stretch>
            <a:fillRect/>
          </a:stretch>
        </p:blipFill>
        <p:spPr bwMode="auto">
          <a:xfrm>
            <a:off x="2823322" y="1483377"/>
            <a:ext cx="5401049" cy="4684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67602" y="3962400"/>
            <a:ext cx="4571999" cy="26739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Backtracking Search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2209800" y="5334001"/>
            <a:ext cx="8229600" cy="639763"/>
          </a:xfrm>
        </p:spPr>
        <p:txBody>
          <a:bodyPr/>
          <a:lstStyle/>
          <a:p>
            <a:pPr eaLnBrk="1" hangingPunct="1"/>
            <a:r>
              <a:rPr lang="en-US" sz="2400" dirty="0"/>
              <a:t>Backtracking = DFS + variable-ordering + fail-on-violation</a:t>
            </a:r>
          </a:p>
          <a:p>
            <a:pPr eaLnBrk="1" hangingPunct="1"/>
            <a:r>
              <a:rPr lang="en-US" sz="2400" dirty="0"/>
              <a:t>What are the choice points?</a:t>
            </a: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1295401"/>
            <a:ext cx="7848600" cy="383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TextBox 5"/>
          <p:cNvSpPr txBox="1">
            <a:spLocks noChangeArrowheads="1"/>
          </p:cNvSpPr>
          <p:nvPr/>
        </p:nvSpPr>
        <p:spPr bwMode="auto">
          <a:xfrm>
            <a:off x="8534400" y="6400801"/>
            <a:ext cx="3581400" cy="400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pPr algn="r"/>
            <a:r>
              <a:rPr lang="en-US" sz="2000" dirty="0">
                <a:solidFill>
                  <a:srgbClr val="C00000"/>
                </a:solidFill>
                <a:latin typeface="Calibri" pitchFamily="34" charset="0"/>
              </a:rPr>
              <a:t>[Demo: coloring -- backtracking]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Coloring – Backtracking</a:t>
            </a:r>
          </a:p>
        </p:txBody>
      </p:sp>
      <p:pic>
        <p:nvPicPr>
          <p:cNvPr id="4" name="Coloring--backtracki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89761" y="1143000"/>
            <a:ext cx="8412479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751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Improving Backtracking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646237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dirty="0"/>
              <a:t>General-purpose ideas give huge gains in speed</a:t>
            </a:r>
          </a:p>
          <a:p>
            <a:pPr lvl="1" eaLnBrk="1" hangingPunct="1"/>
            <a:endParaRPr lang="en-US" sz="2400" dirty="0"/>
          </a:p>
          <a:p>
            <a:pPr eaLnBrk="1" hangingPunct="1"/>
            <a:r>
              <a:rPr lang="en-US" sz="2800" dirty="0"/>
              <a:t>Ordering:</a:t>
            </a:r>
          </a:p>
          <a:p>
            <a:pPr lvl="1" eaLnBrk="1" hangingPunct="1"/>
            <a:r>
              <a:rPr lang="en-US" sz="2400" dirty="0"/>
              <a:t>Which variable should be assigned next?</a:t>
            </a:r>
          </a:p>
          <a:p>
            <a:pPr lvl="1" eaLnBrk="1" hangingPunct="1"/>
            <a:r>
              <a:rPr lang="en-US" sz="2400" dirty="0"/>
              <a:t>In what order should its values be tried?</a:t>
            </a:r>
          </a:p>
          <a:p>
            <a:pPr lvl="1" eaLnBrk="1" hangingPunct="1"/>
            <a:endParaRPr lang="en-US" sz="2400" dirty="0"/>
          </a:p>
          <a:p>
            <a:pPr eaLnBrk="1" hangingPunct="1"/>
            <a:r>
              <a:rPr lang="en-US" sz="2800" dirty="0"/>
              <a:t>Filtering: Can we detect inevitable failure early?</a:t>
            </a:r>
          </a:p>
          <a:p>
            <a:pPr lvl="1" eaLnBrk="1" hangingPunct="1"/>
            <a:endParaRPr lang="en-US" sz="2400" dirty="0"/>
          </a:p>
          <a:p>
            <a:pPr eaLnBrk="1" hangingPunct="1"/>
            <a:r>
              <a:rPr lang="en-US" sz="2800" dirty="0"/>
              <a:t>Structure: Can we exploit the problem structure?</a:t>
            </a:r>
          </a:p>
          <a:p>
            <a:pPr lvl="1" eaLnBrk="1" hangingPunct="1"/>
            <a:endParaRPr lang="en-US" sz="2400" dirty="0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27162" y="1830010"/>
            <a:ext cx="4110079" cy="2960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/>
              <a:t>Constraint Satisfaction Problems</a:t>
            </a:r>
          </a:p>
        </p:txBody>
      </p:sp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6002" y="1905000"/>
            <a:ext cx="7736292" cy="35813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439475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38402" y="1600646"/>
            <a:ext cx="7237410" cy="40567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219201"/>
            <a:ext cx="11379200" cy="4729164"/>
          </a:xfrm>
        </p:spPr>
        <p:txBody>
          <a:bodyPr/>
          <a:lstStyle/>
          <a:p>
            <a:pPr eaLnBrk="1" hangingPunct="1"/>
            <a:r>
              <a:rPr lang="en-US" sz="2400" dirty="0"/>
              <a:t>Filtering: Keep track of domains for unassigned variables and cross off bad options</a:t>
            </a:r>
          </a:p>
          <a:p>
            <a:pPr eaLnBrk="1" hangingPunct="1"/>
            <a:r>
              <a:rPr lang="en-US" sz="2400" dirty="0"/>
              <a:t>Forward checking: Cross off values that violate a constraint when added to the existing assignment</a:t>
            </a:r>
          </a:p>
        </p:txBody>
      </p:sp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3" cstate="print"/>
          <a:srcRect r="9502" b="67024"/>
          <a:stretch>
            <a:fillRect/>
          </a:stretch>
        </p:blipFill>
        <p:spPr bwMode="auto">
          <a:xfrm>
            <a:off x="1828800" y="2438400"/>
            <a:ext cx="75438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20"/>
          <p:cNvSpPr/>
          <p:nvPr/>
        </p:nvSpPr>
        <p:spPr>
          <a:xfrm>
            <a:off x="11438792" y="0"/>
            <a:ext cx="753208" cy="16617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Filtering: Forward Checking</a:t>
            </a:r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 cstate="print"/>
          <a:srcRect t="35036" r="14557"/>
          <a:stretch>
            <a:fillRect/>
          </a:stretch>
        </p:blipFill>
        <p:spPr bwMode="auto">
          <a:xfrm>
            <a:off x="2514601" y="3657601"/>
            <a:ext cx="7122459" cy="2401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9" name="Text Box 23"/>
          <p:cNvSpPr txBox="1">
            <a:spLocks noChangeArrowheads="1"/>
          </p:cNvSpPr>
          <p:nvPr/>
        </p:nvSpPr>
        <p:spPr bwMode="auto">
          <a:xfrm>
            <a:off x="2729755" y="2756649"/>
            <a:ext cx="5921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WA</a:t>
            </a:r>
          </a:p>
        </p:txBody>
      </p:sp>
      <p:sp>
        <p:nvSpPr>
          <p:cNvPr id="26640" name="Text Box 24"/>
          <p:cNvSpPr txBox="1">
            <a:spLocks noChangeArrowheads="1"/>
          </p:cNvSpPr>
          <p:nvPr/>
        </p:nvSpPr>
        <p:spPr bwMode="auto">
          <a:xfrm>
            <a:off x="3177990" y="2891120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SA</a:t>
            </a:r>
          </a:p>
        </p:txBody>
      </p:sp>
      <p:sp>
        <p:nvSpPr>
          <p:cNvPr id="26641" name="Text Box 25"/>
          <p:cNvSpPr txBox="1">
            <a:spLocks noChangeArrowheads="1"/>
          </p:cNvSpPr>
          <p:nvPr/>
        </p:nvSpPr>
        <p:spPr bwMode="auto">
          <a:xfrm>
            <a:off x="3119721" y="2643469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NT</a:t>
            </a:r>
          </a:p>
        </p:txBody>
      </p:sp>
      <p:sp>
        <p:nvSpPr>
          <p:cNvPr id="26642" name="Text Box 26"/>
          <p:cNvSpPr txBox="1">
            <a:spLocks noChangeArrowheads="1"/>
          </p:cNvSpPr>
          <p:nvPr/>
        </p:nvSpPr>
        <p:spPr bwMode="auto">
          <a:xfrm>
            <a:off x="3491755" y="2680449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Q</a:t>
            </a:r>
          </a:p>
        </p:txBody>
      </p:sp>
      <p:sp>
        <p:nvSpPr>
          <p:cNvPr id="26643" name="Text Box 27"/>
          <p:cNvSpPr txBox="1">
            <a:spLocks noChangeArrowheads="1"/>
          </p:cNvSpPr>
          <p:nvPr/>
        </p:nvSpPr>
        <p:spPr bwMode="auto">
          <a:xfrm>
            <a:off x="3496235" y="2985252"/>
            <a:ext cx="6223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>
                <a:latin typeface="Calibri" pitchFamily="34" charset="0"/>
              </a:rPr>
              <a:t>NSW</a:t>
            </a:r>
          </a:p>
        </p:txBody>
      </p:sp>
      <p:sp>
        <p:nvSpPr>
          <p:cNvPr id="26644" name="Text Box 28"/>
          <p:cNvSpPr txBox="1">
            <a:spLocks noChangeArrowheads="1"/>
          </p:cNvSpPr>
          <p:nvPr/>
        </p:nvSpPr>
        <p:spPr bwMode="auto">
          <a:xfrm>
            <a:off x="3523131" y="3177989"/>
            <a:ext cx="622300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V</a:t>
            </a:r>
          </a:p>
        </p:txBody>
      </p:sp>
      <p:sp>
        <p:nvSpPr>
          <p:cNvPr id="925725" name="Rectangle 29"/>
          <p:cNvSpPr>
            <a:spLocks noChangeArrowheads="1"/>
          </p:cNvSpPr>
          <p:nvPr/>
        </p:nvSpPr>
        <p:spPr bwMode="auto">
          <a:xfrm>
            <a:off x="2286000" y="4648200"/>
            <a:ext cx="8382000" cy="1447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925726" name="Rectangle 30"/>
          <p:cNvSpPr>
            <a:spLocks noChangeArrowheads="1"/>
          </p:cNvSpPr>
          <p:nvPr/>
        </p:nvSpPr>
        <p:spPr bwMode="auto">
          <a:xfrm>
            <a:off x="2286000" y="5105400"/>
            <a:ext cx="8382000" cy="1066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925727" name="Rectangle 31"/>
          <p:cNvSpPr>
            <a:spLocks noChangeArrowheads="1"/>
          </p:cNvSpPr>
          <p:nvPr/>
        </p:nvSpPr>
        <p:spPr bwMode="auto">
          <a:xfrm>
            <a:off x="2286000" y="5629835"/>
            <a:ext cx="8382000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925728" name="Rectangle 32"/>
          <p:cNvSpPr>
            <a:spLocks noChangeArrowheads="1"/>
          </p:cNvSpPr>
          <p:nvPr/>
        </p:nvSpPr>
        <p:spPr bwMode="auto">
          <a:xfrm>
            <a:off x="3962400" y="2286000"/>
            <a:ext cx="5486400" cy="1295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925729" name="Rectangle 33"/>
          <p:cNvSpPr>
            <a:spLocks noChangeArrowheads="1"/>
          </p:cNvSpPr>
          <p:nvPr/>
        </p:nvSpPr>
        <p:spPr bwMode="auto">
          <a:xfrm>
            <a:off x="5715000" y="2286000"/>
            <a:ext cx="3886200" cy="1295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925730" name="Rectangle 34"/>
          <p:cNvSpPr>
            <a:spLocks noChangeArrowheads="1"/>
          </p:cNvSpPr>
          <p:nvPr/>
        </p:nvSpPr>
        <p:spPr bwMode="auto">
          <a:xfrm>
            <a:off x="7485531" y="2286000"/>
            <a:ext cx="2286000" cy="1295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6637" name="TextBox 19"/>
          <p:cNvSpPr txBox="1">
            <a:spLocks noChangeArrowheads="1"/>
          </p:cNvSpPr>
          <p:nvPr/>
        </p:nvSpPr>
        <p:spPr bwMode="auto">
          <a:xfrm>
            <a:off x="8610600" y="6477001"/>
            <a:ext cx="3615117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alibri" pitchFamily="34" charset="0"/>
              </a:rPr>
              <a:t>[Demo: coloring -- forward checking]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5725" grpId="0" animBg="1"/>
      <p:bldP spid="925726" grpId="0" animBg="1"/>
      <p:bldP spid="925727" grpId="0" animBg="1"/>
      <p:bldP spid="925728" grpId="0" animBg="1"/>
      <p:bldP spid="925729" grpId="0" animBg="1"/>
      <p:bldP spid="92573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8021"/>
            <a:ext cx="12192000" cy="1143000"/>
          </a:xfrm>
        </p:spPr>
        <p:txBody>
          <a:bodyPr/>
          <a:lstStyle/>
          <a:p>
            <a:r>
              <a:rPr lang="en-US" sz="3600" dirty="0"/>
              <a:t>Video of Demo Coloring – Backtracking with Forward Checking</a:t>
            </a:r>
          </a:p>
        </p:txBody>
      </p:sp>
      <p:pic>
        <p:nvPicPr>
          <p:cNvPr id="3" name="Coloring--backtracking with forward checki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6588" y="1139826"/>
            <a:ext cx="8378824" cy="523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152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Filtering: Constraint Propagation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371601"/>
            <a:ext cx="11379200" cy="4729164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Forward checking propagates information from assigned to unassigned variables, but doesn't provide early detection for all failures: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NT and SA cannot both be blue!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Why didn’t we detect this yet?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i="1" dirty="0"/>
              <a:t>Constraint propagation: </a:t>
            </a:r>
            <a:r>
              <a:rPr lang="en-US" sz="2400" dirty="0"/>
              <a:t>reason from constraint to constraint</a:t>
            </a:r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2" cstate="print"/>
          <a:srcRect l="60" t="42619" r="14586"/>
          <a:stretch>
            <a:fillRect/>
          </a:stretch>
        </p:blipFill>
        <p:spPr bwMode="auto">
          <a:xfrm>
            <a:off x="4038600" y="2438401"/>
            <a:ext cx="6373907" cy="164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4"/>
          <p:cNvPicPr>
            <a:picLocks noChangeAspect="1" noChangeArrowheads="1"/>
          </p:cNvPicPr>
          <p:nvPr/>
        </p:nvPicPr>
        <p:blipFill>
          <a:blip r:embed="rId2" cstate="print"/>
          <a:srcRect l="53061" t="470" r="31633" b="65372"/>
          <a:stretch>
            <a:fillRect/>
          </a:stretch>
        </p:blipFill>
        <p:spPr bwMode="auto">
          <a:xfrm>
            <a:off x="1219200" y="2667000"/>
            <a:ext cx="1752600" cy="1498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Text Box 23"/>
          <p:cNvSpPr txBox="1">
            <a:spLocks noChangeArrowheads="1"/>
          </p:cNvSpPr>
          <p:nvPr/>
        </p:nvSpPr>
        <p:spPr bwMode="auto">
          <a:xfrm>
            <a:off x="1312861" y="3146752"/>
            <a:ext cx="5921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WA</a:t>
            </a:r>
          </a:p>
        </p:txBody>
      </p:sp>
      <p:sp>
        <p:nvSpPr>
          <p:cNvPr id="43" name="Text Box 24"/>
          <p:cNvSpPr txBox="1">
            <a:spLocks noChangeArrowheads="1"/>
          </p:cNvSpPr>
          <p:nvPr/>
        </p:nvSpPr>
        <p:spPr bwMode="auto">
          <a:xfrm>
            <a:off x="1905001" y="3257549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SA</a:t>
            </a:r>
          </a:p>
        </p:txBody>
      </p:sp>
      <p:sp>
        <p:nvSpPr>
          <p:cNvPr id="44" name="Text Box 25"/>
          <p:cNvSpPr txBox="1">
            <a:spLocks noChangeArrowheads="1"/>
          </p:cNvSpPr>
          <p:nvPr/>
        </p:nvSpPr>
        <p:spPr bwMode="auto">
          <a:xfrm>
            <a:off x="1828800" y="2918152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NT</a:t>
            </a:r>
          </a:p>
        </p:txBody>
      </p:sp>
      <p:sp>
        <p:nvSpPr>
          <p:cNvPr id="45" name="Text Box 26"/>
          <p:cNvSpPr txBox="1">
            <a:spLocks noChangeArrowheads="1"/>
          </p:cNvSpPr>
          <p:nvPr/>
        </p:nvSpPr>
        <p:spPr bwMode="auto">
          <a:xfrm>
            <a:off x="2286001" y="2994352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Q</a:t>
            </a:r>
          </a:p>
        </p:txBody>
      </p:sp>
      <p:sp>
        <p:nvSpPr>
          <p:cNvPr id="46" name="Text Box 27"/>
          <p:cNvSpPr txBox="1">
            <a:spLocks noChangeArrowheads="1"/>
          </p:cNvSpPr>
          <p:nvPr/>
        </p:nvSpPr>
        <p:spPr bwMode="auto">
          <a:xfrm>
            <a:off x="2362201" y="3402106"/>
            <a:ext cx="6223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>
                <a:latin typeface="Calibri" pitchFamily="34" charset="0"/>
              </a:rPr>
              <a:t>NSW</a:t>
            </a:r>
          </a:p>
        </p:txBody>
      </p:sp>
      <p:sp>
        <p:nvSpPr>
          <p:cNvPr id="47" name="Text Box 28"/>
          <p:cNvSpPr txBox="1">
            <a:spLocks noChangeArrowheads="1"/>
          </p:cNvSpPr>
          <p:nvPr/>
        </p:nvSpPr>
        <p:spPr bwMode="auto">
          <a:xfrm>
            <a:off x="2367431" y="3639812"/>
            <a:ext cx="622300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V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Consistency of A Single Arc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371601"/>
            <a:ext cx="11379200" cy="4729164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An arc X </a:t>
            </a:r>
            <a:r>
              <a:rPr lang="en-US" sz="2400" dirty="0">
                <a:sym typeface="Symbol" pitchFamily="18" charset="2"/>
              </a:rPr>
              <a:t> </a:t>
            </a:r>
            <a:r>
              <a:rPr lang="en-US" sz="2400" dirty="0"/>
              <a:t>Y is </a:t>
            </a:r>
            <a:r>
              <a:rPr lang="en-US" sz="2400" dirty="0">
                <a:solidFill>
                  <a:srgbClr val="C00000"/>
                </a:solidFill>
              </a:rPr>
              <a:t>consistent</a:t>
            </a:r>
            <a:r>
              <a:rPr lang="en-US" sz="2400" i="1" dirty="0"/>
              <a:t> </a:t>
            </a:r>
            <a:r>
              <a:rPr lang="en-US" sz="2400" dirty="0" err="1"/>
              <a:t>iff</a:t>
            </a:r>
            <a:r>
              <a:rPr lang="en-US" sz="2400" dirty="0"/>
              <a:t> for </a:t>
            </a:r>
            <a:r>
              <a:rPr lang="en-US" sz="2400" i="1" dirty="0"/>
              <a:t>every </a:t>
            </a:r>
            <a:r>
              <a:rPr lang="en-US" sz="2400" dirty="0"/>
              <a:t>x in the tail there is </a:t>
            </a:r>
            <a:r>
              <a:rPr lang="en-US" sz="2400" i="1" dirty="0"/>
              <a:t>some </a:t>
            </a:r>
            <a:r>
              <a:rPr lang="en-US" sz="2400" dirty="0"/>
              <a:t>y in the head which could be assigned without violating a constraint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Forward checking: Enforcing consistency of arcs pointing to each new assignment</a:t>
            </a:r>
          </a:p>
        </p:txBody>
      </p:sp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2" cstate="print"/>
          <a:srcRect l="32086" t="992" r="53169" b="49403"/>
          <a:stretch>
            <a:fillRect/>
          </a:stretch>
        </p:blipFill>
        <p:spPr bwMode="auto">
          <a:xfrm>
            <a:off x="1371600" y="2209800"/>
            <a:ext cx="1676400" cy="1532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7757" name="Freeform 13"/>
          <p:cNvSpPr>
            <a:spLocks/>
          </p:cNvSpPr>
          <p:nvPr/>
        </p:nvSpPr>
        <p:spPr bwMode="auto">
          <a:xfrm>
            <a:off x="4455459" y="3200400"/>
            <a:ext cx="2286000" cy="304800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927760" name="Freeform 16"/>
          <p:cNvSpPr>
            <a:spLocks/>
          </p:cNvSpPr>
          <p:nvPr/>
        </p:nvSpPr>
        <p:spPr bwMode="auto">
          <a:xfrm>
            <a:off x="4455459" y="3200400"/>
            <a:ext cx="1219200" cy="152400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5943600" y="5562602"/>
            <a:ext cx="3200400" cy="36932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i="1" dirty="0">
                <a:latin typeface="Calibri" pitchFamily="34" charset="0"/>
              </a:rPr>
              <a:t>Delete from the tail!</a:t>
            </a:r>
          </a:p>
        </p:txBody>
      </p:sp>
      <p:pic>
        <p:nvPicPr>
          <p:cNvPr id="28682" name="Picture 4"/>
          <p:cNvPicPr>
            <a:picLocks noChangeAspect="1" noChangeArrowheads="1"/>
          </p:cNvPicPr>
          <p:nvPr/>
        </p:nvPicPr>
        <p:blipFill>
          <a:blip r:embed="rId3" cstate="print"/>
          <a:srcRect l="240" t="44061" r="14766" b="29301"/>
          <a:stretch>
            <a:fillRect/>
          </a:stretch>
        </p:blipFill>
        <p:spPr bwMode="auto">
          <a:xfrm>
            <a:off x="4016189" y="2362200"/>
            <a:ext cx="634701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3" name="Picture 4"/>
          <p:cNvPicPr>
            <a:picLocks noChangeAspect="1" noChangeArrowheads="1"/>
          </p:cNvPicPr>
          <p:nvPr/>
        </p:nvPicPr>
        <p:blipFill>
          <a:blip r:embed="rId3" cstate="print"/>
          <a:srcRect l="2042" t="89345" r="86736" b="2664"/>
          <a:stretch>
            <a:fillRect/>
          </a:stretch>
        </p:blipFill>
        <p:spPr bwMode="auto">
          <a:xfrm>
            <a:off x="4150659" y="2819400"/>
            <a:ext cx="838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29470" y="3810137"/>
            <a:ext cx="4200129" cy="1747096"/>
          </a:xfrm>
          <a:prstGeom prst="rect">
            <a:avLst/>
          </a:prstGeom>
          <a:noFill/>
        </p:spPr>
      </p:pic>
      <p:sp>
        <p:nvSpPr>
          <p:cNvPr id="38" name="Text Box 23"/>
          <p:cNvSpPr txBox="1">
            <a:spLocks noChangeArrowheads="1"/>
          </p:cNvSpPr>
          <p:nvPr/>
        </p:nvSpPr>
        <p:spPr bwMode="auto">
          <a:xfrm>
            <a:off x="1465261" y="2698376"/>
            <a:ext cx="5921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WA</a:t>
            </a:r>
          </a:p>
        </p:txBody>
      </p:sp>
      <p:sp>
        <p:nvSpPr>
          <p:cNvPr id="39" name="Text Box 24"/>
          <p:cNvSpPr txBox="1">
            <a:spLocks noChangeArrowheads="1"/>
          </p:cNvSpPr>
          <p:nvPr/>
        </p:nvSpPr>
        <p:spPr bwMode="auto">
          <a:xfrm>
            <a:off x="2057401" y="2800349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SA</a:t>
            </a:r>
          </a:p>
        </p:txBody>
      </p:sp>
      <p:sp>
        <p:nvSpPr>
          <p:cNvPr id="40" name="Text Box 25"/>
          <p:cNvSpPr txBox="1">
            <a:spLocks noChangeArrowheads="1"/>
          </p:cNvSpPr>
          <p:nvPr/>
        </p:nvSpPr>
        <p:spPr bwMode="auto">
          <a:xfrm>
            <a:off x="1981201" y="2469776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NT</a:t>
            </a:r>
          </a:p>
        </p:txBody>
      </p:sp>
      <p:sp>
        <p:nvSpPr>
          <p:cNvPr id="41" name="Text Box 26"/>
          <p:cNvSpPr txBox="1">
            <a:spLocks noChangeArrowheads="1"/>
          </p:cNvSpPr>
          <p:nvPr/>
        </p:nvSpPr>
        <p:spPr bwMode="auto">
          <a:xfrm>
            <a:off x="2438401" y="2545976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Q</a:t>
            </a:r>
          </a:p>
        </p:txBody>
      </p:sp>
      <p:sp>
        <p:nvSpPr>
          <p:cNvPr id="42" name="Text Box 27"/>
          <p:cNvSpPr txBox="1">
            <a:spLocks noChangeArrowheads="1"/>
          </p:cNvSpPr>
          <p:nvPr/>
        </p:nvSpPr>
        <p:spPr bwMode="auto">
          <a:xfrm>
            <a:off x="2487706" y="2944908"/>
            <a:ext cx="6223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>
                <a:latin typeface="Calibri" pitchFamily="34" charset="0"/>
              </a:rPr>
              <a:t>NSW</a:t>
            </a:r>
          </a:p>
        </p:txBody>
      </p:sp>
      <p:sp>
        <p:nvSpPr>
          <p:cNvPr id="43" name="Text Box 28"/>
          <p:cNvSpPr txBox="1">
            <a:spLocks noChangeArrowheads="1"/>
          </p:cNvSpPr>
          <p:nvPr/>
        </p:nvSpPr>
        <p:spPr bwMode="auto">
          <a:xfrm>
            <a:off x="2483971" y="3200401"/>
            <a:ext cx="622300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V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7757" grpId="0" animBg="1"/>
      <p:bldP spid="927760" grpId="0" animBg="1"/>
      <p:bldP spid="927760" grpId="1" animBg="1"/>
      <p:bldP spid="1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4"/>
          <p:cNvPicPr>
            <a:picLocks noChangeAspect="1" noChangeArrowheads="1"/>
          </p:cNvPicPr>
          <p:nvPr/>
        </p:nvPicPr>
        <p:blipFill>
          <a:blip r:embed="rId2" cstate="print"/>
          <a:srcRect l="53170" r="31245" b="49403"/>
          <a:stretch>
            <a:fillRect/>
          </a:stretch>
        </p:blipFill>
        <p:spPr bwMode="auto">
          <a:xfrm>
            <a:off x="914400" y="2339789"/>
            <a:ext cx="1752600" cy="154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Arc Consistency of an Entire CSP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295401"/>
            <a:ext cx="11379200" cy="4729164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A simple form of propagation makes sure </a:t>
            </a:r>
            <a:r>
              <a:rPr lang="en-US" sz="2400" dirty="0">
                <a:solidFill>
                  <a:srgbClr val="C00000"/>
                </a:solidFill>
              </a:rPr>
              <a:t>all </a:t>
            </a:r>
            <a:r>
              <a:rPr lang="en-US" sz="2400" dirty="0"/>
              <a:t>arcs are consistent: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Important: If X loses a value, neighbors of X need to be rechecked!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Arc consistency detects failure earlier than forward checking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Can be run as a preprocessor or after each assignment 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What’s the downside of enforcing arc consistency?</a:t>
            </a:r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2" cstate="print"/>
          <a:srcRect l="270" t="60717" r="14474"/>
          <a:stretch>
            <a:fillRect/>
          </a:stretch>
        </p:blipFill>
        <p:spPr bwMode="auto">
          <a:xfrm>
            <a:off x="3505200" y="2492188"/>
            <a:ext cx="7086600" cy="88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7757" name="Freeform 13"/>
          <p:cNvSpPr>
            <a:spLocks/>
          </p:cNvSpPr>
          <p:nvPr/>
        </p:nvSpPr>
        <p:spPr bwMode="auto">
          <a:xfrm>
            <a:off x="7756339" y="3482788"/>
            <a:ext cx="2286000" cy="304800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927758" name="Freeform 14"/>
          <p:cNvSpPr>
            <a:spLocks/>
          </p:cNvSpPr>
          <p:nvPr/>
        </p:nvSpPr>
        <p:spPr bwMode="auto">
          <a:xfrm>
            <a:off x="7756339" y="3482788"/>
            <a:ext cx="2286000" cy="304800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 type="triangle" w="lg" len="med"/>
            <a:tailEnd type="none" w="lg" len="med"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927760" name="Freeform 16"/>
          <p:cNvSpPr>
            <a:spLocks/>
          </p:cNvSpPr>
          <p:nvPr/>
        </p:nvSpPr>
        <p:spPr bwMode="auto">
          <a:xfrm>
            <a:off x="7756339" y="3482788"/>
            <a:ext cx="1219200" cy="152400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927761" name="Freeform 17"/>
          <p:cNvSpPr>
            <a:spLocks/>
          </p:cNvSpPr>
          <p:nvPr/>
        </p:nvSpPr>
        <p:spPr bwMode="auto">
          <a:xfrm>
            <a:off x="5394139" y="3482788"/>
            <a:ext cx="4648200" cy="381000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29707" name="TextBox 17"/>
          <p:cNvSpPr txBox="1">
            <a:spLocks noChangeArrowheads="1"/>
          </p:cNvSpPr>
          <p:nvPr/>
        </p:nvSpPr>
        <p:spPr bwMode="auto">
          <a:xfrm>
            <a:off x="9372600" y="5257802"/>
            <a:ext cx="1905000" cy="64632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i="1" dirty="0">
                <a:latin typeface="Calibri" pitchFamily="34" charset="0"/>
              </a:rPr>
              <a:t>Remember: Delete from  the tail!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1438792" y="0"/>
            <a:ext cx="753208" cy="16617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30" name="Text Box 23"/>
          <p:cNvSpPr txBox="1">
            <a:spLocks noChangeArrowheads="1"/>
          </p:cNvSpPr>
          <p:nvPr/>
        </p:nvSpPr>
        <p:spPr bwMode="auto">
          <a:xfrm>
            <a:off x="1008061" y="2873188"/>
            <a:ext cx="5921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WA</a:t>
            </a:r>
          </a:p>
        </p:txBody>
      </p:sp>
      <p:sp>
        <p:nvSpPr>
          <p:cNvPr id="31" name="Text Box 24"/>
          <p:cNvSpPr txBox="1">
            <a:spLocks noChangeArrowheads="1"/>
          </p:cNvSpPr>
          <p:nvPr/>
        </p:nvSpPr>
        <p:spPr bwMode="auto">
          <a:xfrm>
            <a:off x="1600201" y="2949388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SA</a:t>
            </a:r>
          </a:p>
        </p:txBody>
      </p:sp>
      <p:sp>
        <p:nvSpPr>
          <p:cNvPr id="32" name="Text Box 25"/>
          <p:cNvSpPr txBox="1">
            <a:spLocks noChangeArrowheads="1"/>
          </p:cNvSpPr>
          <p:nvPr/>
        </p:nvSpPr>
        <p:spPr bwMode="auto">
          <a:xfrm>
            <a:off x="1524001" y="2644588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NT</a:t>
            </a:r>
          </a:p>
        </p:txBody>
      </p:sp>
      <p:sp>
        <p:nvSpPr>
          <p:cNvPr id="33" name="Text Box 26"/>
          <p:cNvSpPr txBox="1">
            <a:spLocks noChangeArrowheads="1"/>
          </p:cNvSpPr>
          <p:nvPr/>
        </p:nvSpPr>
        <p:spPr bwMode="auto">
          <a:xfrm>
            <a:off x="2017061" y="2711823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Q</a:t>
            </a:r>
          </a:p>
        </p:txBody>
      </p:sp>
      <p:sp>
        <p:nvSpPr>
          <p:cNvPr id="34" name="Text Box 27"/>
          <p:cNvSpPr txBox="1">
            <a:spLocks noChangeArrowheads="1"/>
          </p:cNvSpPr>
          <p:nvPr/>
        </p:nvSpPr>
        <p:spPr bwMode="auto">
          <a:xfrm>
            <a:off x="2048435" y="3119720"/>
            <a:ext cx="6223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>
                <a:latin typeface="Calibri" pitchFamily="34" charset="0"/>
              </a:rPr>
              <a:t>NSW</a:t>
            </a:r>
          </a:p>
        </p:txBody>
      </p:sp>
      <p:sp>
        <p:nvSpPr>
          <p:cNvPr id="35" name="Text Box 28"/>
          <p:cNvSpPr txBox="1">
            <a:spLocks noChangeArrowheads="1"/>
          </p:cNvSpPr>
          <p:nvPr/>
        </p:nvSpPr>
        <p:spPr bwMode="auto">
          <a:xfrm>
            <a:off x="2044701" y="3348317"/>
            <a:ext cx="622300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V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7757" grpId="0" animBg="1"/>
      <p:bldP spid="927757" grpId="1" animBg="1"/>
      <p:bldP spid="927758" grpId="0" animBg="1"/>
      <p:bldP spid="927758" grpId="1" animBg="1"/>
      <p:bldP spid="927760" grpId="0" animBg="1"/>
      <p:bldP spid="927760" grpId="1" animBg="1"/>
      <p:bldP spid="927760" grpId="2" animBg="1"/>
      <p:bldP spid="927760" grpId="3" animBg="1"/>
      <p:bldP spid="92776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Enforcing Arc Consistency in a CSP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>
          <a:xfrm>
            <a:off x="2590800" y="5638800"/>
            <a:ext cx="8229600" cy="8382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000" dirty="0"/>
              <a:t>Runtime: O(n</a:t>
            </a:r>
            <a:r>
              <a:rPr lang="en-US" sz="2000" baseline="30000" dirty="0"/>
              <a:t>2</a:t>
            </a:r>
            <a:r>
              <a:rPr lang="en-US" sz="2000" dirty="0"/>
              <a:t>d</a:t>
            </a:r>
            <a:r>
              <a:rPr lang="en-US" sz="2000" baseline="30000" dirty="0"/>
              <a:t>3</a:t>
            </a:r>
            <a:r>
              <a:rPr lang="en-US" sz="2000" dirty="0"/>
              <a:t>), can be reduced to O(n</a:t>
            </a:r>
            <a:r>
              <a:rPr lang="en-US" sz="2000" baseline="30000" dirty="0"/>
              <a:t>2</a:t>
            </a:r>
            <a:r>
              <a:rPr lang="en-US" sz="2000" dirty="0"/>
              <a:t>d</a:t>
            </a:r>
            <a:r>
              <a:rPr lang="en-US" sz="2000" baseline="30000" dirty="0"/>
              <a:t>2</a:t>
            </a:r>
            <a:r>
              <a:rPr lang="en-US" sz="2000" dirty="0"/>
              <a:t>)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dirty="0"/>
              <a:t>… but detecting all possible future problems is NP-hard – why?</a:t>
            </a:r>
          </a:p>
        </p:txBody>
      </p:sp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1371601"/>
            <a:ext cx="6883400" cy="409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5181600" y="6457895"/>
            <a:ext cx="7010400" cy="400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pPr algn="r"/>
            <a:r>
              <a:rPr lang="en-US" sz="2000" dirty="0">
                <a:solidFill>
                  <a:srgbClr val="C00000"/>
                </a:solidFill>
                <a:latin typeface="Calibri" pitchFamily="34" charset="0"/>
              </a:rPr>
              <a:t>[Demo: CSP applet (made available by </a:t>
            </a:r>
            <a:r>
              <a:rPr lang="en-US" sz="2000" dirty="0" err="1">
                <a:solidFill>
                  <a:srgbClr val="C00000"/>
                </a:solidFill>
                <a:latin typeface="Calibri" pitchFamily="34" charset="0"/>
              </a:rPr>
              <a:t>aispace.org</a:t>
            </a:r>
            <a:r>
              <a:rPr lang="en-US" sz="2000" dirty="0">
                <a:solidFill>
                  <a:srgbClr val="C00000"/>
                </a:solidFill>
                <a:latin typeface="Calibri" pitchFamily="34" charset="0"/>
              </a:rPr>
              <a:t>) -- n-queens]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Video of Demo Arc Consistency – CSP Applet – n Queens</a:t>
            </a:r>
          </a:p>
        </p:txBody>
      </p:sp>
      <p:pic>
        <p:nvPicPr>
          <p:cNvPr id="3" name="Arc Consistency -- CSP applet -- n queen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87538" y="1143000"/>
            <a:ext cx="8416925" cy="5260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152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Limitations of Arc Consistency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1143000" y="1600201"/>
            <a:ext cx="5562600" cy="4525963"/>
          </a:xfrm>
        </p:spPr>
        <p:txBody>
          <a:bodyPr/>
          <a:lstStyle/>
          <a:p>
            <a:pPr eaLnBrk="1" hangingPunct="1"/>
            <a:r>
              <a:rPr lang="en-US" dirty="0"/>
              <a:t>After enforcing arc consistency:</a:t>
            </a:r>
          </a:p>
          <a:p>
            <a:pPr lvl="1" eaLnBrk="1" hangingPunct="1"/>
            <a:r>
              <a:rPr lang="en-US" dirty="0"/>
              <a:t>Can have one solution left</a:t>
            </a:r>
          </a:p>
          <a:p>
            <a:pPr lvl="1" eaLnBrk="1" hangingPunct="1"/>
            <a:r>
              <a:rPr lang="en-US" dirty="0"/>
              <a:t>Can have multiple solutions left</a:t>
            </a:r>
          </a:p>
          <a:p>
            <a:pPr lvl="1" eaLnBrk="1" hangingPunct="1"/>
            <a:r>
              <a:rPr lang="en-US" dirty="0"/>
              <a:t>Can have no solutions left (and not know it)</a:t>
            </a:r>
          </a:p>
          <a:p>
            <a:pPr lvl="1"/>
            <a:endParaRPr lang="en-US" dirty="0"/>
          </a:p>
          <a:p>
            <a:r>
              <a:rPr lang="en-US" dirty="0"/>
              <a:t>Arc consistency still runs inside a backtracking search!</a:t>
            </a:r>
          </a:p>
        </p:txBody>
      </p:sp>
      <p:grpSp>
        <p:nvGrpSpPr>
          <p:cNvPr id="31748" name="Group 4"/>
          <p:cNvGrpSpPr>
            <a:grpSpLocks/>
          </p:cNvGrpSpPr>
          <p:nvPr/>
        </p:nvGrpSpPr>
        <p:grpSpPr bwMode="auto">
          <a:xfrm>
            <a:off x="7543800" y="1524000"/>
            <a:ext cx="3124200" cy="1524000"/>
            <a:chOff x="3552" y="1056"/>
            <a:chExt cx="2016" cy="1056"/>
          </a:xfrm>
        </p:grpSpPr>
        <p:grpSp>
          <p:nvGrpSpPr>
            <p:cNvPr id="31775" name="Group 5"/>
            <p:cNvGrpSpPr>
              <a:grpSpLocks/>
            </p:cNvGrpSpPr>
            <p:nvPr/>
          </p:nvGrpSpPr>
          <p:grpSpPr bwMode="auto">
            <a:xfrm>
              <a:off x="4176" y="1056"/>
              <a:ext cx="768" cy="384"/>
              <a:chOff x="2448" y="2736"/>
              <a:chExt cx="768" cy="384"/>
            </a:xfrm>
          </p:grpSpPr>
          <p:sp>
            <p:nvSpPr>
              <p:cNvPr id="31785" name="Oval 6"/>
              <p:cNvSpPr>
                <a:spLocks noChangeArrowheads="1"/>
              </p:cNvSpPr>
              <p:nvPr/>
            </p:nvSpPr>
            <p:spPr bwMode="auto">
              <a:xfrm>
                <a:off x="2448" y="2736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86" name="Text Box 7"/>
              <p:cNvSpPr txBox="1">
                <a:spLocks noChangeArrowheads="1"/>
              </p:cNvSpPr>
              <p:nvPr/>
            </p:nvSpPr>
            <p:spPr bwMode="auto">
              <a:xfrm>
                <a:off x="2772" y="2800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grpSp>
          <p:nvGrpSpPr>
            <p:cNvPr id="31776" name="Group 8"/>
            <p:cNvGrpSpPr>
              <a:grpSpLocks/>
            </p:cNvGrpSpPr>
            <p:nvPr/>
          </p:nvGrpSpPr>
          <p:grpSpPr bwMode="auto">
            <a:xfrm>
              <a:off x="4800" y="1728"/>
              <a:ext cx="768" cy="384"/>
              <a:chOff x="3072" y="3408"/>
              <a:chExt cx="768" cy="384"/>
            </a:xfrm>
          </p:grpSpPr>
          <p:sp>
            <p:nvSpPr>
              <p:cNvPr id="31783" name="Oval 9"/>
              <p:cNvSpPr>
                <a:spLocks noChangeArrowheads="1"/>
              </p:cNvSpPr>
              <p:nvPr/>
            </p:nvSpPr>
            <p:spPr bwMode="auto">
              <a:xfrm>
                <a:off x="3072" y="3408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84" name="Text Box 10"/>
              <p:cNvSpPr txBox="1">
                <a:spLocks noChangeArrowheads="1"/>
              </p:cNvSpPr>
              <p:nvPr/>
            </p:nvSpPr>
            <p:spPr bwMode="auto">
              <a:xfrm>
                <a:off x="3396" y="3472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grpSp>
          <p:nvGrpSpPr>
            <p:cNvPr id="31777" name="Group 11"/>
            <p:cNvGrpSpPr>
              <a:grpSpLocks/>
            </p:cNvGrpSpPr>
            <p:nvPr/>
          </p:nvGrpSpPr>
          <p:grpSpPr bwMode="auto">
            <a:xfrm>
              <a:off x="3552" y="1728"/>
              <a:ext cx="768" cy="384"/>
              <a:chOff x="1824" y="3408"/>
              <a:chExt cx="768" cy="384"/>
            </a:xfrm>
          </p:grpSpPr>
          <p:sp>
            <p:nvSpPr>
              <p:cNvPr id="31781" name="Oval 12"/>
              <p:cNvSpPr>
                <a:spLocks noChangeArrowheads="1"/>
              </p:cNvSpPr>
              <p:nvPr/>
            </p:nvSpPr>
            <p:spPr bwMode="auto">
              <a:xfrm>
                <a:off x="1824" y="3408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82" name="Text Box 13"/>
              <p:cNvSpPr txBox="1">
                <a:spLocks noChangeArrowheads="1"/>
              </p:cNvSpPr>
              <p:nvPr/>
            </p:nvSpPr>
            <p:spPr bwMode="auto">
              <a:xfrm>
                <a:off x="2148" y="3472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sp>
          <p:nvSpPr>
            <p:cNvPr id="31778" name="Line 14"/>
            <p:cNvSpPr>
              <a:spLocks noChangeShapeType="1"/>
            </p:cNvSpPr>
            <p:nvPr/>
          </p:nvSpPr>
          <p:spPr bwMode="auto">
            <a:xfrm flipH="1">
              <a:off x="3983" y="1440"/>
              <a:ext cx="578" cy="28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79" name="Line 15"/>
            <p:cNvSpPr>
              <a:spLocks noChangeShapeType="1"/>
            </p:cNvSpPr>
            <p:nvPr/>
          </p:nvSpPr>
          <p:spPr bwMode="auto">
            <a:xfrm>
              <a:off x="4560" y="1440"/>
              <a:ext cx="528" cy="28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80" name="Line 16"/>
            <p:cNvSpPr>
              <a:spLocks noChangeShapeType="1"/>
            </p:cNvSpPr>
            <p:nvPr/>
          </p:nvSpPr>
          <p:spPr bwMode="auto">
            <a:xfrm>
              <a:off x="4320" y="1920"/>
              <a:ext cx="480" cy="1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749" name="Rectangle 18"/>
          <p:cNvSpPr>
            <a:spLocks noChangeArrowheads="1"/>
          </p:cNvSpPr>
          <p:nvPr/>
        </p:nvSpPr>
        <p:spPr bwMode="auto">
          <a:xfrm>
            <a:off x="8001000" y="2667000"/>
            <a:ext cx="228600" cy="2286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0" name="Rectangle 19"/>
          <p:cNvSpPr>
            <a:spLocks noChangeArrowheads="1"/>
          </p:cNvSpPr>
          <p:nvPr/>
        </p:nvSpPr>
        <p:spPr bwMode="auto">
          <a:xfrm>
            <a:off x="8305800" y="26670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1" name="Rectangle 21"/>
          <p:cNvSpPr>
            <a:spLocks noChangeArrowheads="1"/>
          </p:cNvSpPr>
          <p:nvPr/>
        </p:nvSpPr>
        <p:spPr bwMode="auto">
          <a:xfrm>
            <a:off x="9982200" y="2667000"/>
            <a:ext cx="228600" cy="2286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2" name="Rectangle 22"/>
          <p:cNvSpPr>
            <a:spLocks noChangeArrowheads="1"/>
          </p:cNvSpPr>
          <p:nvPr/>
        </p:nvSpPr>
        <p:spPr bwMode="auto">
          <a:xfrm>
            <a:off x="8686800" y="1676400"/>
            <a:ext cx="8382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3" name="Rectangle 23"/>
          <p:cNvSpPr>
            <a:spLocks noChangeArrowheads="1"/>
          </p:cNvSpPr>
          <p:nvPr/>
        </p:nvSpPr>
        <p:spPr bwMode="auto">
          <a:xfrm>
            <a:off x="10287000" y="26670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grpSp>
        <p:nvGrpSpPr>
          <p:cNvPr id="31754" name="Group 24"/>
          <p:cNvGrpSpPr>
            <a:grpSpLocks/>
          </p:cNvGrpSpPr>
          <p:nvPr/>
        </p:nvGrpSpPr>
        <p:grpSpPr bwMode="auto">
          <a:xfrm>
            <a:off x="7543800" y="3581400"/>
            <a:ext cx="3124200" cy="1524000"/>
            <a:chOff x="3552" y="1056"/>
            <a:chExt cx="2016" cy="1056"/>
          </a:xfrm>
        </p:grpSpPr>
        <p:grpSp>
          <p:nvGrpSpPr>
            <p:cNvPr id="31763" name="Group 25"/>
            <p:cNvGrpSpPr>
              <a:grpSpLocks/>
            </p:cNvGrpSpPr>
            <p:nvPr/>
          </p:nvGrpSpPr>
          <p:grpSpPr bwMode="auto">
            <a:xfrm>
              <a:off x="4176" y="1056"/>
              <a:ext cx="768" cy="384"/>
              <a:chOff x="2448" y="2736"/>
              <a:chExt cx="768" cy="384"/>
            </a:xfrm>
          </p:grpSpPr>
          <p:sp>
            <p:nvSpPr>
              <p:cNvPr id="31773" name="Oval 26"/>
              <p:cNvSpPr>
                <a:spLocks noChangeArrowheads="1"/>
              </p:cNvSpPr>
              <p:nvPr/>
            </p:nvSpPr>
            <p:spPr bwMode="auto">
              <a:xfrm>
                <a:off x="2448" y="2736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74" name="Text Box 27"/>
              <p:cNvSpPr txBox="1">
                <a:spLocks noChangeArrowheads="1"/>
              </p:cNvSpPr>
              <p:nvPr/>
            </p:nvSpPr>
            <p:spPr bwMode="auto">
              <a:xfrm>
                <a:off x="2772" y="2800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grpSp>
          <p:nvGrpSpPr>
            <p:cNvPr id="31764" name="Group 28"/>
            <p:cNvGrpSpPr>
              <a:grpSpLocks/>
            </p:cNvGrpSpPr>
            <p:nvPr/>
          </p:nvGrpSpPr>
          <p:grpSpPr bwMode="auto">
            <a:xfrm>
              <a:off x="4800" y="1728"/>
              <a:ext cx="768" cy="384"/>
              <a:chOff x="3072" y="3408"/>
              <a:chExt cx="768" cy="384"/>
            </a:xfrm>
          </p:grpSpPr>
          <p:sp>
            <p:nvSpPr>
              <p:cNvPr id="31771" name="Oval 29"/>
              <p:cNvSpPr>
                <a:spLocks noChangeArrowheads="1"/>
              </p:cNvSpPr>
              <p:nvPr/>
            </p:nvSpPr>
            <p:spPr bwMode="auto">
              <a:xfrm>
                <a:off x="3072" y="3408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72" name="Text Box 30"/>
              <p:cNvSpPr txBox="1">
                <a:spLocks noChangeArrowheads="1"/>
              </p:cNvSpPr>
              <p:nvPr/>
            </p:nvSpPr>
            <p:spPr bwMode="auto">
              <a:xfrm>
                <a:off x="3396" y="3472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grpSp>
          <p:nvGrpSpPr>
            <p:cNvPr id="31765" name="Group 31"/>
            <p:cNvGrpSpPr>
              <a:grpSpLocks/>
            </p:cNvGrpSpPr>
            <p:nvPr/>
          </p:nvGrpSpPr>
          <p:grpSpPr bwMode="auto">
            <a:xfrm>
              <a:off x="3552" y="1728"/>
              <a:ext cx="768" cy="384"/>
              <a:chOff x="1824" y="3408"/>
              <a:chExt cx="768" cy="384"/>
            </a:xfrm>
          </p:grpSpPr>
          <p:sp>
            <p:nvSpPr>
              <p:cNvPr id="31769" name="Oval 32"/>
              <p:cNvSpPr>
                <a:spLocks noChangeArrowheads="1"/>
              </p:cNvSpPr>
              <p:nvPr/>
            </p:nvSpPr>
            <p:spPr bwMode="auto">
              <a:xfrm>
                <a:off x="1824" y="3408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70" name="Text Box 33"/>
              <p:cNvSpPr txBox="1">
                <a:spLocks noChangeArrowheads="1"/>
              </p:cNvSpPr>
              <p:nvPr/>
            </p:nvSpPr>
            <p:spPr bwMode="auto">
              <a:xfrm>
                <a:off x="2148" y="3472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sp>
          <p:nvSpPr>
            <p:cNvPr id="31766" name="Line 34"/>
            <p:cNvSpPr>
              <a:spLocks noChangeShapeType="1"/>
            </p:cNvSpPr>
            <p:nvPr/>
          </p:nvSpPr>
          <p:spPr bwMode="auto">
            <a:xfrm flipH="1">
              <a:off x="3983" y="1440"/>
              <a:ext cx="578" cy="28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67" name="Line 35"/>
            <p:cNvSpPr>
              <a:spLocks noChangeShapeType="1"/>
            </p:cNvSpPr>
            <p:nvPr/>
          </p:nvSpPr>
          <p:spPr bwMode="auto">
            <a:xfrm>
              <a:off x="4560" y="1440"/>
              <a:ext cx="528" cy="28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68" name="Line 36"/>
            <p:cNvSpPr>
              <a:spLocks noChangeShapeType="1"/>
            </p:cNvSpPr>
            <p:nvPr/>
          </p:nvSpPr>
          <p:spPr bwMode="auto">
            <a:xfrm>
              <a:off x="4320" y="1920"/>
              <a:ext cx="480" cy="1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755" name="Rectangle 37"/>
          <p:cNvSpPr>
            <a:spLocks noChangeArrowheads="1"/>
          </p:cNvSpPr>
          <p:nvPr/>
        </p:nvSpPr>
        <p:spPr bwMode="auto">
          <a:xfrm>
            <a:off x="7696200" y="4724400"/>
            <a:ext cx="2286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6" name="Rectangle 40"/>
          <p:cNvSpPr>
            <a:spLocks noChangeArrowheads="1"/>
          </p:cNvSpPr>
          <p:nvPr/>
        </p:nvSpPr>
        <p:spPr bwMode="auto">
          <a:xfrm>
            <a:off x="9677400" y="4724400"/>
            <a:ext cx="2286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7" name="Rectangle 43"/>
          <p:cNvSpPr>
            <a:spLocks noChangeArrowheads="1"/>
          </p:cNvSpPr>
          <p:nvPr/>
        </p:nvSpPr>
        <p:spPr bwMode="auto">
          <a:xfrm>
            <a:off x="8686800" y="3733800"/>
            <a:ext cx="2286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8" name="Rectangle 45"/>
          <p:cNvSpPr>
            <a:spLocks noChangeArrowheads="1"/>
          </p:cNvSpPr>
          <p:nvPr/>
        </p:nvSpPr>
        <p:spPr bwMode="auto">
          <a:xfrm>
            <a:off x="9296400" y="37338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9" name="Rectangle 46"/>
          <p:cNvSpPr>
            <a:spLocks noChangeArrowheads="1"/>
          </p:cNvSpPr>
          <p:nvPr/>
        </p:nvSpPr>
        <p:spPr bwMode="auto">
          <a:xfrm>
            <a:off x="8305800" y="47244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60" name="Rectangle 47"/>
          <p:cNvSpPr>
            <a:spLocks noChangeArrowheads="1"/>
          </p:cNvSpPr>
          <p:nvPr/>
        </p:nvSpPr>
        <p:spPr bwMode="auto">
          <a:xfrm>
            <a:off x="10287000" y="47244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61" name="Text Box 48"/>
          <p:cNvSpPr txBox="1">
            <a:spLocks noChangeArrowheads="1"/>
          </p:cNvSpPr>
          <p:nvPr/>
        </p:nvSpPr>
        <p:spPr bwMode="auto">
          <a:xfrm>
            <a:off x="8382000" y="5334001"/>
            <a:ext cx="1752600" cy="646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>
                <a:latin typeface="Calibri" pitchFamily="34" charset="0"/>
              </a:rPr>
              <a:t>What went wrong here?</a:t>
            </a:r>
          </a:p>
        </p:txBody>
      </p:sp>
      <p:sp>
        <p:nvSpPr>
          <p:cNvPr id="42" name="TextBox 19"/>
          <p:cNvSpPr txBox="1">
            <a:spLocks noChangeArrowheads="1"/>
          </p:cNvSpPr>
          <p:nvPr/>
        </p:nvSpPr>
        <p:spPr bwMode="auto">
          <a:xfrm>
            <a:off x="8382000" y="6477001"/>
            <a:ext cx="3652896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alibri" pitchFamily="34" charset="0"/>
              </a:rPr>
              <a:t>[Demo: coloring -- arc consistency]</a:t>
            </a:r>
          </a:p>
        </p:txBody>
      </p:sp>
      <p:sp>
        <p:nvSpPr>
          <p:cNvPr id="43" name="TextBox 19"/>
          <p:cNvSpPr txBox="1">
            <a:spLocks noChangeArrowheads="1"/>
          </p:cNvSpPr>
          <p:nvPr/>
        </p:nvSpPr>
        <p:spPr bwMode="auto">
          <a:xfrm>
            <a:off x="8382000" y="6172200"/>
            <a:ext cx="3843716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alibri" pitchFamily="34" charset="0"/>
              </a:rPr>
              <a:t>[Demo: coloring -- forward checking]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12192000" cy="1143000"/>
          </a:xfrm>
        </p:spPr>
        <p:txBody>
          <a:bodyPr/>
          <a:lstStyle/>
          <a:p>
            <a:r>
              <a:rPr lang="en-US" sz="3600" dirty="0"/>
              <a:t>Video of Demo Coloring – Backtracking with Forward Checking – Complex Graph</a:t>
            </a:r>
          </a:p>
        </p:txBody>
      </p:sp>
      <p:pic>
        <p:nvPicPr>
          <p:cNvPr id="3" name="Coloring--backtracking with forward checking -- complex graph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34369" y="1143000"/>
            <a:ext cx="8323263" cy="520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152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/>
              <a:t>Constraint Satisfaction Problems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6096000" cy="50292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000" dirty="0"/>
              <a:t>Standard search problems: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State is a “black box”: arbitrary data structure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Goal test can be any function over states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Successor function can also be anything</a:t>
            </a:r>
          </a:p>
          <a:p>
            <a:pPr lvl="1" eaLnBrk="1" hangingPunct="1">
              <a:lnSpc>
                <a:spcPct val="80000"/>
              </a:lnSpc>
            </a:pPr>
            <a:endParaRPr lang="en-US" sz="1900" dirty="0"/>
          </a:p>
          <a:p>
            <a:pPr eaLnBrk="1" hangingPunct="1">
              <a:lnSpc>
                <a:spcPct val="80000"/>
              </a:lnSpc>
            </a:pPr>
            <a:r>
              <a:rPr lang="en-US" sz="2000" dirty="0"/>
              <a:t>Constraint satisfaction problems (CSPs):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A special subset of search problems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State is defined by </a:t>
            </a:r>
            <a:r>
              <a:rPr lang="en-US" sz="1900" dirty="0">
                <a:solidFill>
                  <a:srgbClr val="CC0000"/>
                </a:solidFill>
              </a:rPr>
              <a:t>variables </a:t>
            </a:r>
            <a:r>
              <a:rPr lang="en-US" sz="2000" b="1" i="1" dirty="0">
                <a:solidFill>
                  <a:srgbClr val="CC0000"/>
                </a:solidFill>
                <a:latin typeface="Times New Roman" pitchFamily="18" charset="0"/>
              </a:rPr>
              <a:t>X</a:t>
            </a:r>
            <a:r>
              <a:rPr lang="en-US" sz="2000" b="1" i="1" baseline="-25000" dirty="0">
                <a:solidFill>
                  <a:srgbClr val="CC0000"/>
                </a:solidFill>
                <a:latin typeface="Times New Roman" pitchFamily="18" charset="0"/>
              </a:rPr>
              <a:t>i</a:t>
            </a:r>
            <a:r>
              <a:rPr lang="en-US" sz="1900" dirty="0"/>
              <a:t>  with values from a </a:t>
            </a:r>
            <a:r>
              <a:rPr lang="en-US" sz="1900" dirty="0">
                <a:solidFill>
                  <a:srgbClr val="CC0000"/>
                </a:solidFill>
              </a:rPr>
              <a:t>domain </a:t>
            </a:r>
            <a:r>
              <a:rPr lang="en-US" sz="2000" b="1" i="1" dirty="0">
                <a:solidFill>
                  <a:srgbClr val="CC0000"/>
                </a:solidFill>
                <a:latin typeface="Times New Roman" pitchFamily="18" charset="0"/>
              </a:rPr>
              <a:t>D </a:t>
            </a:r>
            <a:r>
              <a:rPr lang="en-US" sz="1900" dirty="0"/>
              <a:t>(sometimes </a:t>
            </a:r>
            <a:r>
              <a:rPr lang="en-US" sz="2000" b="1" i="1" dirty="0">
                <a:latin typeface="Times New Roman" pitchFamily="18" charset="0"/>
              </a:rPr>
              <a:t>D</a:t>
            </a:r>
            <a:r>
              <a:rPr lang="en-US" sz="1900" dirty="0"/>
              <a:t> depends on </a:t>
            </a:r>
            <a:r>
              <a:rPr lang="en-US" sz="2000" b="1" i="1" dirty="0" err="1">
                <a:latin typeface="Times New Roman" pitchFamily="18" charset="0"/>
              </a:rPr>
              <a:t>i</a:t>
            </a:r>
            <a:r>
              <a:rPr lang="en-US" sz="1900" dirty="0"/>
              <a:t>)</a:t>
            </a:r>
            <a:endParaRPr lang="en-US" sz="1900" i="1" baseline="-25000" dirty="0">
              <a:solidFill>
                <a:srgbClr val="CC0000"/>
              </a:solidFill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Goal test is a </a:t>
            </a:r>
            <a:r>
              <a:rPr lang="en-US" sz="1900" dirty="0">
                <a:solidFill>
                  <a:srgbClr val="CC0000"/>
                </a:solidFill>
              </a:rPr>
              <a:t>set of constraints </a:t>
            </a:r>
            <a:r>
              <a:rPr lang="en-US" sz="1900" dirty="0"/>
              <a:t>specifying allowable combinations of values for subsets of variables</a:t>
            </a:r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r>
              <a:rPr lang="en-US" sz="2000" dirty="0"/>
              <a:t>Simple example of a </a:t>
            </a:r>
            <a:r>
              <a:rPr lang="en-US" sz="2000" i="1" dirty="0"/>
              <a:t>formal representation language</a:t>
            </a:r>
          </a:p>
          <a:p>
            <a:pPr eaLnBrk="1" hangingPunct="1">
              <a:lnSpc>
                <a:spcPct val="80000"/>
              </a:lnSpc>
            </a:pPr>
            <a:endParaRPr lang="en-US" sz="2000" i="1" dirty="0"/>
          </a:p>
          <a:p>
            <a:pPr eaLnBrk="1" hangingPunct="1">
              <a:lnSpc>
                <a:spcPct val="80000"/>
              </a:lnSpc>
            </a:pPr>
            <a:r>
              <a:rPr lang="en-US" sz="2000" dirty="0"/>
              <a:t>Allows useful general-purpose algorithms with more power than standard search algorithms</a:t>
            </a:r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72400" y="1159072"/>
            <a:ext cx="3505200" cy="2726810"/>
          </a:xfrm>
          <a:prstGeom prst="rect">
            <a:avLst/>
          </a:prstGeom>
          <a:noFill/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67602" y="4267201"/>
            <a:ext cx="4320801" cy="20002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12192000" cy="1143000"/>
          </a:xfrm>
        </p:spPr>
        <p:txBody>
          <a:bodyPr/>
          <a:lstStyle/>
          <a:p>
            <a:r>
              <a:rPr lang="en-US" sz="3600" dirty="0"/>
              <a:t>Video of Demo Coloring – Backtracking with Arc Consistency – Complex Graph</a:t>
            </a:r>
          </a:p>
        </p:txBody>
      </p:sp>
      <p:pic>
        <p:nvPicPr>
          <p:cNvPr id="3" name="Coloring--backtracking with arc consistency -- complex graph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85950" y="1143000"/>
            <a:ext cx="8420100" cy="5262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496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Ordering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0602" y="1371982"/>
            <a:ext cx="10218735" cy="49046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38517" y="4165599"/>
            <a:ext cx="5301081" cy="2539999"/>
          </a:xfrm>
          <a:prstGeom prst="rect">
            <a:avLst/>
          </a:prstGeom>
          <a:noFill/>
        </p:spPr>
      </p:pic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Ordering: Minimum Remaining Values</a:t>
            </a:r>
          </a:p>
        </p:txBody>
      </p:sp>
      <p:sp>
        <p:nvSpPr>
          <p:cNvPr id="923651" name="Rectangle 3"/>
          <p:cNvSpPr>
            <a:spLocks noGrp="1" noChangeArrowheads="1"/>
          </p:cNvSpPr>
          <p:nvPr>
            <p:ph idx="1"/>
          </p:nvPr>
        </p:nvSpPr>
        <p:spPr>
          <a:xfrm>
            <a:off x="431800" y="1371601"/>
            <a:ext cx="11379200" cy="4729164"/>
          </a:xfrm>
        </p:spPr>
        <p:txBody>
          <a:bodyPr/>
          <a:lstStyle/>
          <a:p>
            <a:pPr eaLnBrk="1" hangingPunct="1"/>
            <a:r>
              <a:rPr lang="en-US" sz="2800" dirty="0"/>
              <a:t>Variable Ordering: Minimum remaining values (MRV):</a:t>
            </a:r>
          </a:p>
          <a:p>
            <a:pPr lvl="1" eaLnBrk="1" hangingPunct="1"/>
            <a:r>
              <a:rPr lang="en-US" sz="2400" dirty="0"/>
              <a:t>Choose the variable with the fewest legal left values in its domain</a:t>
            </a:r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eaLnBrk="1" hangingPunct="1"/>
            <a:r>
              <a:rPr lang="en-US" sz="2800" dirty="0"/>
              <a:t>Why min rather than max?</a:t>
            </a:r>
          </a:p>
          <a:p>
            <a:pPr eaLnBrk="1" hangingPunct="1"/>
            <a:r>
              <a:rPr lang="en-US" sz="2800" dirty="0"/>
              <a:t>Also called “most constrained variable”</a:t>
            </a:r>
          </a:p>
          <a:p>
            <a:pPr eaLnBrk="1" hangingPunct="1"/>
            <a:r>
              <a:rPr lang="en-US" sz="2800" dirty="0"/>
              <a:t>“Fail-fast” ordering</a:t>
            </a: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 cstate="print"/>
          <a:srcRect l="476" t="2130"/>
          <a:stretch>
            <a:fillRect/>
          </a:stretch>
        </p:blipFill>
        <p:spPr bwMode="auto">
          <a:xfrm>
            <a:off x="1970741" y="2672975"/>
            <a:ext cx="8435323" cy="1441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3606800" y="2641599"/>
            <a:ext cx="2209800" cy="152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816600" y="2565399"/>
            <a:ext cx="2286000" cy="152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102600" y="2489198"/>
            <a:ext cx="2286000" cy="16256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90484" y="4419600"/>
            <a:ext cx="4772915" cy="2285998"/>
          </a:xfrm>
          <a:prstGeom prst="rect">
            <a:avLst/>
          </a:prstGeom>
          <a:noFill/>
        </p:spPr>
      </p:pic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Ordering: Least Constraining Value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7086600" cy="4572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/>
              <a:t>Value Ordering: Least Constraining Value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Given a choice of variable, choose the </a:t>
            </a:r>
            <a:r>
              <a:rPr lang="en-US" sz="2400" i="1" dirty="0"/>
              <a:t>least constraining value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I.e., the one that rules out the fewest values in the remaining variables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Note that it may take some computation to determine this!  (E.g., rerunning filtering)</a:t>
            </a:r>
          </a:p>
          <a:p>
            <a:pPr lvl="1"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Why least rather than most?</a:t>
            </a:r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Combining these ordering ideas makes</a:t>
            </a:r>
          </a:p>
          <a:p>
            <a:pPr>
              <a:lnSpc>
                <a:spcPct val="90000"/>
              </a:lnSpc>
              <a:spcBef>
                <a:spcPts val="272"/>
              </a:spcBef>
              <a:buNone/>
            </a:pPr>
            <a:r>
              <a:rPr lang="en-US" sz="2800" dirty="0"/>
              <a:t>	1000 queens feasible</a:t>
            </a:r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 cstate="print"/>
          <a:srcRect l="288" t="900"/>
          <a:stretch>
            <a:fillRect/>
          </a:stretch>
        </p:blipFill>
        <p:spPr bwMode="auto">
          <a:xfrm>
            <a:off x="7655860" y="1470212"/>
            <a:ext cx="3621741" cy="2468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Demo: Coloring -- Backtracking + Forward Checking + Ordering</a:t>
            </a: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CSP Examples</a:t>
            </a:r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2" cstate="print"/>
          <a:srcRect l="1140" t="1105"/>
          <a:stretch>
            <a:fillRect/>
          </a:stretch>
        </p:blipFill>
        <p:spPr bwMode="auto">
          <a:xfrm>
            <a:off x="3124200" y="1331917"/>
            <a:ext cx="6019800" cy="4992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194072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Example: Map Coloring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371600"/>
            <a:ext cx="6705600" cy="47244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Variables: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Domains: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Constraints: adjacent regions must have different colors</a:t>
            </a:r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endParaRPr lang="en-US" sz="2400" dirty="0"/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Solutions are assignments satisfying all constraints, e.g.: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400" dirty="0"/>
              <a:t> 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7" cstate="print"/>
          <a:srcRect l="1140" t="1105"/>
          <a:stretch>
            <a:fillRect/>
          </a:stretch>
        </p:blipFill>
        <p:spPr bwMode="auto">
          <a:xfrm>
            <a:off x="8408893" y="1228165"/>
            <a:ext cx="3021107" cy="2505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/>
          <a:stretch>
            <a:fillRect/>
          </a:stretch>
        </p:blipFill>
        <p:spPr bwMode="auto">
          <a:xfrm>
            <a:off x="2202609" y="1417801"/>
            <a:ext cx="4281583" cy="258601"/>
          </a:xfrm>
          <a:prstGeom prst="rect">
            <a:avLst/>
          </a:prstGeom>
          <a:noFill/>
          <a:ln/>
          <a:effectLst/>
        </p:spPr>
      </p:pic>
      <p:pic>
        <p:nvPicPr>
          <p:cNvPr id="14" name="Picture 13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/>
          <a:stretch>
            <a:fillRect/>
          </a:stretch>
        </p:blipFill>
        <p:spPr bwMode="auto">
          <a:xfrm>
            <a:off x="2234281" y="2141729"/>
            <a:ext cx="3023521" cy="296673"/>
          </a:xfrm>
          <a:prstGeom prst="rect">
            <a:avLst/>
          </a:prstGeom>
          <a:noFill/>
          <a:ln/>
          <a:effectLst/>
        </p:spPr>
      </p:pic>
      <p:pic>
        <p:nvPicPr>
          <p:cNvPr id="22" name="Picture 21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/>
          <a:stretch>
            <a:fillRect/>
          </a:stretch>
        </p:blipFill>
        <p:spPr bwMode="auto">
          <a:xfrm>
            <a:off x="1331725" y="5695209"/>
            <a:ext cx="5983475" cy="629393"/>
          </a:xfrm>
          <a:prstGeom prst="rect">
            <a:avLst/>
          </a:prstGeom>
          <a:noFill/>
          <a:ln/>
          <a:effectLst/>
        </p:spPr>
      </p:pic>
      <p:pic>
        <p:nvPicPr>
          <p:cNvPr id="15" name="Picture 14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/>
          <a:stretch>
            <a:fillRect/>
          </a:stretch>
        </p:blipFill>
        <p:spPr bwMode="auto">
          <a:xfrm>
            <a:off x="2380322" y="3675531"/>
            <a:ext cx="1201079" cy="223965"/>
          </a:xfrm>
          <a:prstGeom prst="rect">
            <a:avLst/>
          </a:prstGeom>
          <a:noFill/>
          <a:ln/>
          <a:effectLst/>
        </p:spPr>
      </p:pic>
      <p:pic>
        <p:nvPicPr>
          <p:cNvPr id="13" name="Picture 12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/>
          <a:stretch>
            <a:fillRect/>
          </a:stretch>
        </p:blipFill>
        <p:spPr bwMode="auto">
          <a:xfrm>
            <a:off x="2358455" y="4217897"/>
            <a:ext cx="4759520" cy="259431"/>
          </a:xfrm>
          <a:prstGeom prst="rect">
            <a:avLst/>
          </a:prstGeom>
          <a:noFill/>
          <a:ln/>
          <a:effectLst/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05019" y="4178525"/>
            <a:ext cx="3929781" cy="2069651"/>
          </a:xfrm>
          <a:prstGeom prst="rect">
            <a:avLst/>
          </a:prstGeom>
          <a:noFill/>
        </p:spPr>
      </p:pic>
      <p:sp>
        <p:nvSpPr>
          <p:cNvPr id="17" name="TextBox 19"/>
          <p:cNvSpPr txBox="1">
            <a:spLocks noChangeArrowheads="1"/>
          </p:cNvSpPr>
          <p:nvPr/>
        </p:nvSpPr>
        <p:spPr bwMode="auto">
          <a:xfrm>
            <a:off x="1219200" y="3562293"/>
            <a:ext cx="1905000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Implicit:</a:t>
            </a:r>
          </a:p>
        </p:txBody>
      </p:sp>
      <p:sp>
        <p:nvSpPr>
          <p:cNvPr id="18" name="TextBox 20"/>
          <p:cNvSpPr txBox="1">
            <a:spLocks noChangeArrowheads="1"/>
          </p:cNvSpPr>
          <p:nvPr/>
        </p:nvSpPr>
        <p:spPr bwMode="auto">
          <a:xfrm>
            <a:off x="1219200" y="4114801"/>
            <a:ext cx="1371600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Explicit: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Example: N-Queens</a:t>
            </a:r>
          </a:p>
        </p:txBody>
      </p:sp>
      <p:sp>
        <p:nvSpPr>
          <p:cNvPr id="9021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Formulation 1:</a:t>
            </a:r>
          </a:p>
          <a:p>
            <a:pPr lvl="1" eaLnBrk="1" hangingPunct="1"/>
            <a:r>
              <a:rPr lang="en-US" dirty="0"/>
              <a:t>Variables:</a:t>
            </a:r>
          </a:p>
          <a:p>
            <a:pPr lvl="1" eaLnBrk="1" hangingPunct="1"/>
            <a:r>
              <a:rPr lang="en-US" dirty="0"/>
              <a:t>Domains:</a:t>
            </a:r>
          </a:p>
          <a:p>
            <a:pPr lvl="1" eaLnBrk="1" hangingPunct="1"/>
            <a:r>
              <a:rPr lang="en-US" dirty="0"/>
              <a:t>Constraints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7" cstate="print"/>
          <a:srcRect l="75101" b="14342"/>
          <a:stretch>
            <a:fillRect/>
          </a:stretch>
        </p:blipFill>
        <p:spPr bwMode="auto">
          <a:xfrm>
            <a:off x="5257800" y="1524000"/>
            <a:ext cx="2046288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2153" name="Picture 9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53870" y="2635626"/>
            <a:ext cx="854075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2154" name="Picture 10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39037" y="2135563"/>
            <a:ext cx="490537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2157" name="Picture 13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285288" y="4572001"/>
            <a:ext cx="1763712" cy="704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/>
          <a:stretch>
            <a:fillRect/>
          </a:stretch>
        </p:blipFill>
        <p:spPr bwMode="auto">
          <a:xfrm>
            <a:off x="1360489" y="4132557"/>
            <a:ext cx="6148585" cy="363244"/>
          </a:xfrm>
          <a:prstGeom prst="rect">
            <a:avLst/>
          </a:prstGeom>
          <a:noFill/>
          <a:ln/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13379" y="1479838"/>
            <a:ext cx="4150020" cy="1948241"/>
          </a:xfrm>
          <a:prstGeom prst="rect">
            <a:avLst/>
          </a:prstGeom>
          <a:noFill/>
        </p:spPr>
      </p:pic>
      <p:pic>
        <p:nvPicPr>
          <p:cNvPr id="13" name="Picture 12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/>
          <a:stretch>
            <a:fillRect/>
          </a:stretch>
        </p:blipFill>
        <p:spPr bwMode="auto">
          <a:xfrm>
            <a:off x="1360488" y="4572002"/>
            <a:ext cx="7002160" cy="1264239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Example: N-Queens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417637"/>
            <a:ext cx="8229600" cy="4525963"/>
          </a:xfrm>
        </p:spPr>
        <p:txBody>
          <a:bodyPr/>
          <a:lstStyle/>
          <a:p>
            <a:pPr eaLnBrk="1" hangingPunct="1"/>
            <a:r>
              <a:rPr lang="en-US" dirty="0"/>
              <a:t>Formulation 2:</a:t>
            </a:r>
          </a:p>
          <a:p>
            <a:pPr lvl="1" eaLnBrk="1" hangingPunct="1"/>
            <a:r>
              <a:rPr lang="en-US" dirty="0"/>
              <a:t>Variables:</a:t>
            </a:r>
          </a:p>
          <a:p>
            <a:pPr lvl="4"/>
            <a:endParaRPr lang="en-US" dirty="0"/>
          </a:p>
          <a:p>
            <a:pPr lvl="1" eaLnBrk="1" hangingPunct="1"/>
            <a:r>
              <a:rPr lang="en-US" dirty="0"/>
              <a:t>Domains:</a:t>
            </a:r>
          </a:p>
          <a:p>
            <a:pPr lvl="4"/>
            <a:endParaRPr lang="en-US" dirty="0"/>
          </a:p>
          <a:p>
            <a:pPr lvl="1" eaLnBrk="1" hangingPunct="1"/>
            <a:r>
              <a:rPr lang="en-US" dirty="0"/>
              <a:t>Constraints:</a:t>
            </a:r>
          </a:p>
        </p:txBody>
      </p:sp>
      <p:pic>
        <p:nvPicPr>
          <p:cNvPr id="9220" name="Picture 10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895600" y="2133601"/>
            <a:ext cx="395288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276600" y="5410202"/>
            <a:ext cx="4394200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8304" name="Picture 16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314700" y="4572001"/>
            <a:ext cx="4521200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Picture 9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743202" y="3022134"/>
            <a:ext cx="1970087" cy="31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4" name="Picture 22"/>
          <p:cNvPicPr>
            <a:picLocks noChangeAspect="1" noChangeArrowheads="1"/>
          </p:cNvPicPr>
          <p:nvPr/>
        </p:nvPicPr>
        <p:blipFill>
          <a:blip r:embed="rId15" cstate="print"/>
          <a:srcRect l="75101" b="14342"/>
          <a:stretch>
            <a:fillRect/>
          </a:stretch>
        </p:blipFill>
        <p:spPr bwMode="auto">
          <a:xfrm>
            <a:off x="8389937" y="1600200"/>
            <a:ext cx="2046288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5" name="Picture 11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932737" y="1752602"/>
            <a:ext cx="395288" cy="300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6" name="Picture 13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924801" y="2209802"/>
            <a:ext cx="411163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7" name="Picture 15" descr="txp_fi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7932739" y="2667002"/>
            <a:ext cx="411163" cy="300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8" name="Picture 17" descr="txp_fi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7932739" y="3128964"/>
            <a:ext cx="411163" cy="30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9" name="TextBox 19"/>
          <p:cNvSpPr txBox="1">
            <a:spLocks noChangeArrowheads="1"/>
          </p:cNvSpPr>
          <p:nvPr/>
        </p:nvSpPr>
        <p:spPr bwMode="auto">
          <a:xfrm>
            <a:off x="1752600" y="4491338"/>
            <a:ext cx="19050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 dirty="0">
                <a:latin typeface="Calibri" pitchFamily="34" charset="0"/>
              </a:rPr>
              <a:t>Implicit:</a:t>
            </a:r>
          </a:p>
        </p:txBody>
      </p:sp>
      <p:sp>
        <p:nvSpPr>
          <p:cNvPr id="9230" name="TextBox 20"/>
          <p:cNvSpPr txBox="1">
            <a:spLocks noChangeArrowheads="1"/>
          </p:cNvSpPr>
          <p:nvPr/>
        </p:nvSpPr>
        <p:spPr bwMode="auto">
          <a:xfrm>
            <a:off x="1752600" y="5345114"/>
            <a:ext cx="13716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r>
              <a:rPr lang="en-US" dirty="0">
                <a:latin typeface="Calibri" pitchFamily="34" charset="0"/>
              </a:rPr>
              <a:t>Explicit:</a:t>
            </a:r>
          </a:p>
        </p:txBody>
      </p:sp>
      <p:pic>
        <p:nvPicPr>
          <p:cNvPr id="23" name="Picture 22" descr="txp_fi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3327400" y="6019800"/>
            <a:ext cx="558800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8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9" grpId="0"/>
      <p:bldP spid="92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Constraint Graphs</a:t>
            </a: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3801" y="1600200"/>
            <a:ext cx="4802809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5353794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85"/>
  <p:tag name="DEFAULTHEIGHT" val="28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forall i,j,k \;\; (X_{ij}, X_{ik}) \in \{(0,0), (0,1), (1,0)\}$\\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89"/>
  <p:tag name="PICTUREFILESIZE" val="2144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forall i,j,k \;\; (X_{ij}, X_{kj}) \in \{(0,0), (0,1), (1,0)\}$\\&#10;$\forall i,j,k \;\; (X_{ij}, X_{i+k,j+k}) \in \{(0,0), (0,1), (1,0)\}$\\&#10;$\forall i,j,k \;\; (X_{ij}, X_{i+k,j-k}) \in \{(0,0), (0,1), (1,0)\}$\\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43"/>
  <p:tag name="PICTUREFILESIZE" val="6969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Q_{k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5"/>
  <p:tag name="PICTUREFILESIZE" val="219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(Q_1, Q_2) \in \{(1, 3), (1, 4), \ldots\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78"/>
  <p:tag name="PICTUREFILESIZE" val="1404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forall i,j \;\; \mbox{non-threatening}(Q_i, Q_j)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86"/>
  <p:tag name="PICTUREFILESIZE" val="1531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{1, 2, 3, \ldots N\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32"/>
  <p:tag name="PICTUREFILESIZE" val="563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Q_{1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5"/>
  <p:tag name="PICTUREFILESIZE" val="174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Q_{2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6"/>
  <p:tag name="PICTUREFILESIZE" val="215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Q_{3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6"/>
  <p:tag name="PICTUREFILESIZE" val="218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Q_{4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6"/>
  <p:tag name="PICTUREFILESIZE" val="190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mathrm{WA}$, $\mathrm{NT}$, $\mathrm{Q}$, $\mathrm{NSW}$, $\mathrm{V}$, $\mathrm{SA}$, $\mathrm{T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98"/>
  <p:tag name="PICTUREFILESIZE" val="1363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ldots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2"/>
  <p:tag name="PICTUREFILESIZE" val="30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\ T\ U\ W\ R\ O\ X_1\ X_2\ X_3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52"/>
  <p:tag name="PICTUREFILESIZE" val="1177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{0,1,2,3,4,5,6,7,8,9\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28"/>
  <p:tag name="PICTUREFILESIZE" val="1051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O + O = R + 10\cdot X_1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03"/>
  <p:tag name="PICTUREFILESIZE" val="735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ldots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2"/>
  <p:tag name="PICTUREFILESIZE" val="30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mbox{alldiff}(F,T,U,W,R,O)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13"/>
  <p:tag name="PICTUREFILESIZE" val="1087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mathrm{SA}\neq \mathrm{green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14"/>
  <p:tag name="PICTUREFILESIZE" val="572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mathrm{SA}\neq \mathrm{WA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97"/>
  <p:tag name="PICTUREFILESIZE" val="573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mathrm{D} = \{\mathrm{red},\mathrm{green},\mathrm{blue}\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14"/>
  <p:tag name="PICTUREFILESIZE" val="932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eq{=}&#10;$\{\mathrm{WA}$=$\mathrm{red}$, $\mathrm{NT}$=$\mathrm{green}$, $\mathrm{Q}$=$\mathrm{red}$, $\mathrm{NSW}$=$\mathrm{green}$, $\mathrm{V}$=$\mathrm{red}$, $\mathrm{SA}$=$\mathrm{blue}$, $\mathrm{T}$=$\mathrm{green}\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66"/>
  <p:tag name="PICTUREFILESIZE" val="3346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mathrm{WA}\neq \mathrm{NT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02"/>
  <p:tag name="PICTUREFILESIZE" val="485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(\mathrm{WA},\mathrm{NT}) \in \{(\mathrm{red},\mathrm{green}),(\mathrm{red},\mathrm{blue}),\ldots\}$&#10;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04"/>
  <p:tag name="PICTUREFILESIZE" val="1981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{0,1\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54"/>
  <p:tag name="PICTUREFILESIZE" val="238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X_{ij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31"/>
  <p:tag name="PICTUREFILESIZE" val="237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\sum_{i,j} X_{ij} = N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10"/>
  <p:tag name="PICTUREFILESIZE" val="7658"/>
</p:tagLst>
</file>

<file path=ppt/theme/theme1.xml><?xml version="1.0" encoding="utf-8"?>
<a:theme xmlns:a="http://schemas.openxmlformats.org/drawingml/2006/main" name="dan-berkeley-nlp-v1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FA12 cs188 lecture 1 -- introduction - print</Template>
  <TotalTime>33749</TotalTime>
  <Words>1776</Words>
  <Application>Microsoft Office PowerPoint</Application>
  <PresentationFormat>Widescreen</PresentationFormat>
  <Paragraphs>400</Paragraphs>
  <Slides>44</Slides>
  <Notes>13</Notes>
  <HiddenSlides>1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1" baseType="lpstr">
      <vt:lpstr>ＭＳ Ｐゴシック</vt:lpstr>
      <vt:lpstr>Arial</vt:lpstr>
      <vt:lpstr>Calibri</vt:lpstr>
      <vt:lpstr>Symbol</vt:lpstr>
      <vt:lpstr>Times New Roman</vt:lpstr>
      <vt:lpstr>Wingdings</vt:lpstr>
      <vt:lpstr>dan-berkeley-nlp-v1</vt:lpstr>
      <vt:lpstr>CAP 5636 – Advanced Artificial Intelligence </vt:lpstr>
      <vt:lpstr>What is Search For?</vt:lpstr>
      <vt:lpstr>Constraint Satisfaction Problems</vt:lpstr>
      <vt:lpstr>Constraint Satisfaction Problems</vt:lpstr>
      <vt:lpstr>CSP Examples</vt:lpstr>
      <vt:lpstr>Example: Map Coloring</vt:lpstr>
      <vt:lpstr>Example: N-Queens</vt:lpstr>
      <vt:lpstr>Example: N-Queens</vt:lpstr>
      <vt:lpstr>Constraint Graphs</vt:lpstr>
      <vt:lpstr>Constraint Graphs</vt:lpstr>
      <vt:lpstr>Screenshot of Demo N-Queens</vt:lpstr>
      <vt:lpstr>Example: Cryptarithmetic</vt:lpstr>
      <vt:lpstr>Example: Sudoku</vt:lpstr>
      <vt:lpstr>Example: The Waltz Algorithm</vt:lpstr>
      <vt:lpstr>Example: The Waltz Algorithm</vt:lpstr>
      <vt:lpstr>Varieties of CSPs and Constraints</vt:lpstr>
      <vt:lpstr>Varieties of CSPs</vt:lpstr>
      <vt:lpstr>Varieties of Constraints</vt:lpstr>
      <vt:lpstr>Real-World CSPs</vt:lpstr>
      <vt:lpstr>Solving CSPs</vt:lpstr>
      <vt:lpstr>Standard Search Formulation</vt:lpstr>
      <vt:lpstr>Search Methods</vt:lpstr>
      <vt:lpstr>Video of Demo Coloring -- DFS</vt:lpstr>
      <vt:lpstr>Backtracking Search</vt:lpstr>
      <vt:lpstr>Backtracking Search</vt:lpstr>
      <vt:lpstr>Backtracking Example</vt:lpstr>
      <vt:lpstr>Backtracking Search</vt:lpstr>
      <vt:lpstr>Video of Demo Coloring – Backtracking</vt:lpstr>
      <vt:lpstr>Improving Backtracking</vt:lpstr>
      <vt:lpstr>Filtering</vt:lpstr>
      <vt:lpstr>Filtering: Forward Checking</vt:lpstr>
      <vt:lpstr>Video of Demo Coloring – Backtracking with Forward Checking</vt:lpstr>
      <vt:lpstr>Filtering: Constraint Propagation</vt:lpstr>
      <vt:lpstr>Consistency of A Single Arc</vt:lpstr>
      <vt:lpstr>Arc Consistency of an Entire CSP</vt:lpstr>
      <vt:lpstr>Enforcing Arc Consistency in a CSP</vt:lpstr>
      <vt:lpstr>Video of Demo Arc Consistency – CSP Applet – n Queens</vt:lpstr>
      <vt:lpstr>Limitations of Arc Consistency</vt:lpstr>
      <vt:lpstr>Video of Demo Coloring – Backtracking with Forward Checking – Complex Graph</vt:lpstr>
      <vt:lpstr>Video of Demo Coloring – Backtracking with Arc Consistency – Complex Graph</vt:lpstr>
      <vt:lpstr>Ordering</vt:lpstr>
      <vt:lpstr>Ordering: Minimum Remaining Values</vt:lpstr>
      <vt:lpstr>Ordering: Least Constraining Value</vt:lpstr>
      <vt:lpstr>Demo: Coloring -- Backtracking + Forward Checking + Ordering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Damla Turgut</cp:lastModifiedBy>
  <cp:revision>2144</cp:revision>
  <cp:lastPrinted>2014-01-30T19:57:00Z</cp:lastPrinted>
  <dcterms:created xsi:type="dcterms:W3CDTF">2004-08-27T04:16:05Z</dcterms:created>
  <dcterms:modified xsi:type="dcterms:W3CDTF">2016-08-01T02:04:11Z</dcterms:modified>
</cp:coreProperties>
</file>